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3"/>
  </p:notesMasterIdLst>
  <p:sldIdLst>
    <p:sldId id="296" r:id="rId3"/>
    <p:sldId id="25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98" r:id="rId30"/>
    <p:sldId id="284" r:id="rId31"/>
    <p:sldId id="285" r:id="rId32"/>
    <p:sldId id="286" r:id="rId33"/>
    <p:sldId id="287" r:id="rId34"/>
    <p:sldId id="288" r:id="rId35"/>
    <p:sldId id="289" r:id="rId36"/>
    <p:sldId id="290" r:id="rId37"/>
    <p:sldId id="291" r:id="rId38"/>
    <p:sldId id="297" r:id="rId39"/>
    <p:sldId id="292" r:id="rId40"/>
    <p:sldId id="293" r:id="rId41"/>
    <p:sldId id="2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AB0DAC-65F0-4250-A0F5-0DD6A463B1C9}">
          <p14:sldIdLst>
            <p14:sldId id="296"/>
            <p14:sldId id="256"/>
            <p14:sldId id="257"/>
            <p14:sldId id="258"/>
            <p14:sldId id="259"/>
            <p14:sldId id="260"/>
            <p14:sldId id="261"/>
            <p14:sldId id="262"/>
            <p14:sldId id="263"/>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98"/>
            <p14:sldId id="284"/>
            <p14:sldId id="285"/>
            <p14:sldId id="286"/>
            <p14:sldId id="287"/>
            <p14:sldId id="288"/>
            <p14:sldId id="289"/>
            <p14:sldId id="290"/>
            <p14:sldId id="291"/>
            <p14:sldId id="297"/>
            <p14:sldId id="292"/>
            <p14:sldId id="293"/>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5.8324394233329503E-2"/>
          <c:y val="0"/>
          <c:w val="0.68653058275972401"/>
          <c:h val="0.97458522560198602"/>
        </c:manualLayout>
      </c:layout>
      <c:pie3DChart>
        <c:varyColors val="1"/>
        <c:ser>
          <c:idx val="0"/>
          <c:order val="0"/>
          <c:explosion val="59"/>
          <c:dPt>
            <c:idx val="0"/>
            <c:bubble3D val="0"/>
            <c:explosion val="33"/>
            <c:spPr>
              <a:solidFill>
                <a:srgbClr val="FF0000"/>
              </a:solidFill>
            </c:spPr>
          </c:dPt>
          <c:dPt>
            <c:idx val="1"/>
            <c:bubble3D val="0"/>
            <c:explosion val="24"/>
            <c:spPr>
              <a:solidFill>
                <a:srgbClr val="FF6600"/>
              </a:solidFill>
            </c:spPr>
          </c:dPt>
          <c:dPt>
            <c:idx val="2"/>
            <c:bubble3D val="0"/>
            <c:explosion val="0"/>
          </c:dPt>
          <c:dPt>
            <c:idx val="3"/>
            <c:bubble3D val="0"/>
            <c:explosion val="0"/>
          </c:dPt>
          <c:dPt>
            <c:idx val="4"/>
            <c:bubble3D val="0"/>
            <c:explosion val="0"/>
          </c:dPt>
          <c:dPt>
            <c:idx val="5"/>
            <c:bubble3D val="0"/>
            <c:explosion val="0"/>
            <c:spPr>
              <a:solidFill>
                <a:schemeClr val="accent6">
                  <a:lumMod val="40000"/>
                  <a:lumOff val="60000"/>
                </a:schemeClr>
              </a:solidFill>
            </c:spPr>
          </c:dPt>
          <c:dPt>
            <c:idx val="6"/>
            <c:bubble3D val="0"/>
            <c:explosion val="0"/>
          </c:dPt>
          <c:dPt>
            <c:idx val="7"/>
            <c:bubble3D val="0"/>
            <c:explosion val="0"/>
            <c:spPr>
              <a:solidFill>
                <a:schemeClr val="bg2">
                  <a:lumMod val="75000"/>
                </a:schemeClr>
              </a:solidFill>
            </c:spPr>
          </c:dPt>
          <c:dLbls>
            <c:spPr>
              <a:noFill/>
              <a:ln>
                <a:noFill/>
              </a:ln>
              <a:effectLst/>
            </c:spPr>
            <c:txPr>
              <a:bodyPr/>
              <a:lstStyle/>
              <a:p>
                <a:pPr>
                  <a:defRPr sz="24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Sheet1!$A$1:$H$1</c:f>
              <c:strCache>
                <c:ptCount val="8"/>
                <c:pt idx="0">
                  <c:v>Child Passenger Deaths</c:v>
                </c:pt>
                <c:pt idx="1">
                  <c:v>Other Unintentional Injury</c:v>
                </c:pt>
                <c:pt idx="2">
                  <c:v>Neoplasms</c:v>
                </c:pt>
                <c:pt idx="3">
                  <c:v>Congential Anomalies</c:v>
                </c:pt>
                <c:pt idx="4">
                  <c:v>Homocide</c:v>
                </c:pt>
                <c:pt idx="5">
                  <c:v>Suicide</c:v>
                </c:pt>
                <c:pt idx="6">
                  <c:v>Heart Disease</c:v>
                </c:pt>
                <c:pt idx="7">
                  <c:v>All Others</c:v>
                </c:pt>
              </c:strCache>
            </c:strRef>
          </c:cat>
          <c:val>
            <c:numRef>
              <c:f>Sheet1!$A$2:$H$2</c:f>
              <c:numCache>
                <c:formatCode>General</c:formatCode>
                <c:ptCount val="8"/>
                <c:pt idx="0">
                  <c:v>15</c:v>
                </c:pt>
                <c:pt idx="1">
                  <c:v>19</c:v>
                </c:pt>
                <c:pt idx="2">
                  <c:v>12.2</c:v>
                </c:pt>
                <c:pt idx="3">
                  <c:v>7.8</c:v>
                </c:pt>
                <c:pt idx="4">
                  <c:v>7.2</c:v>
                </c:pt>
                <c:pt idx="5">
                  <c:v>3.9</c:v>
                </c:pt>
                <c:pt idx="6">
                  <c:v>3.7</c:v>
                </c:pt>
                <c:pt idx="7">
                  <c:v>31.3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23673875004755"/>
          <c:y val="0.17863887346032001"/>
          <c:w val="0.27442751721252201"/>
          <c:h val="0.61896216551769201"/>
        </c:manualLayout>
      </c:layout>
      <c:overlay val="0"/>
      <c:txPr>
        <a:bodyPr/>
        <a:lstStyle/>
        <a:p>
          <a:pPr algn="ctr">
            <a:defRPr sz="1800"/>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3F68F-B10D-42D4-97FC-4DB9F002F9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AB9B93-9D59-4C0A-9E1C-A3956C1D63ED}">
      <dgm:prSet phldrT="[Text]"/>
      <dgm:spPr/>
      <dgm:t>
        <a:bodyPr/>
        <a:lstStyle/>
        <a:p>
          <a:r>
            <a:rPr lang="en-US" dirty="0" smtClean="0"/>
            <a:t>Build Relationships.</a:t>
          </a:r>
          <a:endParaRPr lang="en-US" dirty="0"/>
        </a:p>
      </dgm:t>
    </dgm:pt>
    <dgm:pt modelId="{C1180AFB-5FE1-460E-AECD-931BC1FDDEF6}" type="parTrans" cxnId="{412580A7-21B7-454F-9B98-B5467865C71D}">
      <dgm:prSet/>
      <dgm:spPr/>
      <dgm:t>
        <a:bodyPr/>
        <a:lstStyle/>
        <a:p>
          <a:endParaRPr lang="en-US"/>
        </a:p>
      </dgm:t>
    </dgm:pt>
    <dgm:pt modelId="{69967E9C-C6E9-48E0-9A6C-A31593079DFE}" type="sibTrans" cxnId="{412580A7-21B7-454F-9B98-B5467865C71D}">
      <dgm:prSet/>
      <dgm:spPr/>
      <dgm:t>
        <a:bodyPr/>
        <a:lstStyle/>
        <a:p>
          <a:endParaRPr lang="en-US"/>
        </a:p>
      </dgm:t>
    </dgm:pt>
    <dgm:pt modelId="{5A65D8E9-5BCF-401F-BF95-9E8B187CD489}">
      <dgm:prSet phldrT="[Text]"/>
      <dgm:spPr/>
      <dgm:t>
        <a:bodyPr/>
        <a:lstStyle/>
        <a:p>
          <a:r>
            <a:rPr lang="en-US" dirty="0" smtClean="0">
              <a:solidFill>
                <a:schemeClr val="tx1"/>
              </a:solidFill>
            </a:rPr>
            <a:t>Increase time spent lobbying, engaging with legislators</a:t>
          </a:r>
          <a:endParaRPr lang="en-US" dirty="0">
            <a:solidFill>
              <a:schemeClr val="tx1"/>
            </a:solidFill>
          </a:endParaRPr>
        </a:p>
      </dgm:t>
    </dgm:pt>
    <dgm:pt modelId="{90630AB2-59D6-49D7-B2ED-A35EDB7C3BD7}" type="parTrans" cxnId="{E1DCAB59-39CF-4D6E-9729-F4C2F8991659}">
      <dgm:prSet/>
      <dgm:spPr/>
      <dgm:t>
        <a:bodyPr/>
        <a:lstStyle/>
        <a:p>
          <a:endParaRPr lang="en-US"/>
        </a:p>
      </dgm:t>
    </dgm:pt>
    <dgm:pt modelId="{316A3CC5-6E9D-4847-B019-6A79ED2D6C0D}" type="sibTrans" cxnId="{E1DCAB59-39CF-4D6E-9729-F4C2F8991659}">
      <dgm:prSet/>
      <dgm:spPr/>
      <dgm:t>
        <a:bodyPr/>
        <a:lstStyle/>
        <a:p>
          <a:endParaRPr lang="en-US"/>
        </a:p>
      </dgm:t>
    </dgm:pt>
    <dgm:pt modelId="{68FE066F-6858-4EDE-AAEE-7476E07C2DB5}">
      <dgm:prSet phldrT="[Text]"/>
      <dgm:spPr/>
      <dgm:t>
        <a:bodyPr/>
        <a:lstStyle/>
        <a:p>
          <a:r>
            <a:rPr lang="en-US" dirty="0" smtClean="0"/>
            <a:t>Capitalize on Social Networks.</a:t>
          </a:r>
          <a:endParaRPr lang="en-US" dirty="0"/>
        </a:p>
      </dgm:t>
    </dgm:pt>
    <dgm:pt modelId="{EB6823AC-06A8-4172-A66C-E0CAD2A70E14}" type="parTrans" cxnId="{2BD08C64-C04B-4CEF-B55A-04553C08D225}">
      <dgm:prSet/>
      <dgm:spPr/>
      <dgm:t>
        <a:bodyPr/>
        <a:lstStyle/>
        <a:p>
          <a:endParaRPr lang="en-US"/>
        </a:p>
      </dgm:t>
    </dgm:pt>
    <dgm:pt modelId="{B370A84D-E964-49E3-8FBF-799EA455DC4D}" type="sibTrans" cxnId="{2BD08C64-C04B-4CEF-B55A-04553C08D225}">
      <dgm:prSet/>
      <dgm:spPr/>
      <dgm:t>
        <a:bodyPr/>
        <a:lstStyle/>
        <a:p>
          <a:endParaRPr lang="en-US"/>
        </a:p>
      </dgm:t>
    </dgm:pt>
    <dgm:pt modelId="{914D35F0-7478-413D-B4E8-5FC15AE06270}">
      <dgm:prSet phldrT="[Text]"/>
      <dgm:spPr/>
      <dgm:t>
        <a:bodyPr/>
        <a:lstStyle/>
        <a:p>
          <a:r>
            <a:rPr lang="en-US" dirty="0" smtClean="0">
              <a:solidFill>
                <a:schemeClr val="tx1"/>
              </a:solidFill>
            </a:rPr>
            <a:t>Can be gleaned for volunteers, partnership opportunities</a:t>
          </a:r>
          <a:endParaRPr lang="en-US" dirty="0">
            <a:solidFill>
              <a:schemeClr val="tx1"/>
            </a:solidFill>
          </a:endParaRPr>
        </a:p>
      </dgm:t>
    </dgm:pt>
    <dgm:pt modelId="{812021FC-6886-4E55-B3C6-156506EBA320}" type="parTrans" cxnId="{E67F4F58-592E-4647-999E-A140763C1F10}">
      <dgm:prSet/>
      <dgm:spPr/>
      <dgm:t>
        <a:bodyPr/>
        <a:lstStyle/>
        <a:p>
          <a:endParaRPr lang="en-US"/>
        </a:p>
      </dgm:t>
    </dgm:pt>
    <dgm:pt modelId="{1FCC955C-9D41-4E24-862D-69313F166E60}" type="sibTrans" cxnId="{E67F4F58-592E-4647-999E-A140763C1F10}">
      <dgm:prSet/>
      <dgm:spPr/>
      <dgm:t>
        <a:bodyPr/>
        <a:lstStyle/>
        <a:p>
          <a:endParaRPr lang="en-US"/>
        </a:p>
      </dgm:t>
    </dgm:pt>
    <dgm:pt modelId="{529A23B8-8329-3141-B27A-F61B560D8D6F}">
      <dgm:prSet phldrT="[Text]"/>
      <dgm:spPr/>
      <dgm:t>
        <a:bodyPr/>
        <a:lstStyle/>
        <a:p>
          <a:r>
            <a:rPr lang="en-US" dirty="0" smtClean="0">
              <a:solidFill>
                <a:schemeClr val="bg1"/>
              </a:solidFill>
            </a:rPr>
            <a:t>Collaborate.</a:t>
          </a:r>
          <a:endParaRPr lang="en-US" dirty="0">
            <a:solidFill>
              <a:schemeClr val="bg1"/>
            </a:solidFill>
          </a:endParaRPr>
        </a:p>
      </dgm:t>
    </dgm:pt>
    <dgm:pt modelId="{21C976FF-303F-AE43-9590-0B196F143547}" type="parTrans" cxnId="{145FBF92-676E-6640-B63B-DF1559935445}">
      <dgm:prSet/>
      <dgm:spPr/>
      <dgm:t>
        <a:bodyPr/>
        <a:lstStyle/>
        <a:p>
          <a:endParaRPr lang="en-US"/>
        </a:p>
      </dgm:t>
    </dgm:pt>
    <dgm:pt modelId="{66C76AA7-9B18-554C-A062-4EF54F97E228}" type="sibTrans" cxnId="{145FBF92-676E-6640-B63B-DF1559935445}">
      <dgm:prSet/>
      <dgm:spPr/>
      <dgm:t>
        <a:bodyPr/>
        <a:lstStyle/>
        <a:p>
          <a:endParaRPr lang="en-US"/>
        </a:p>
      </dgm:t>
    </dgm:pt>
    <dgm:pt modelId="{B24F15EE-4D50-974C-AEB2-4A11E5A372FA}">
      <dgm:prSet phldrT="[Text]"/>
      <dgm:spPr/>
      <dgm:t>
        <a:bodyPr/>
        <a:lstStyle/>
        <a:p>
          <a:r>
            <a:rPr lang="en-US" dirty="0" smtClean="0">
              <a:solidFill>
                <a:schemeClr val="tx1"/>
              </a:solidFill>
            </a:rPr>
            <a:t>Increase media attention</a:t>
          </a:r>
          <a:endParaRPr lang="en-US" dirty="0">
            <a:solidFill>
              <a:schemeClr val="tx1"/>
            </a:solidFill>
          </a:endParaRPr>
        </a:p>
      </dgm:t>
    </dgm:pt>
    <dgm:pt modelId="{C72DB15B-90CA-4B49-B831-2A2B96860B4D}" type="parTrans" cxnId="{A3C8D74D-234D-E64D-B527-405364E88094}">
      <dgm:prSet/>
      <dgm:spPr/>
      <dgm:t>
        <a:bodyPr/>
        <a:lstStyle/>
        <a:p>
          <a:endParaRPr lang="en-US"/>
        </a:p>
      </dgm:t>
    </dgm:pt>
    <dgm:pt modelId="{94315407-8A22-E541-A1DD-5650534A580C}" type="sibTrans" cxnId="{A3C8D74D-234D-E64D-B527-405364E88094}">
      <dgm:prSet/>
      <dgm:spPr/>
      <dgm:t>
        <a:bodyPr/>
        <a:lstStyle/>
        <a:p>
          <a:endParaRPr lang="en-US"/>
        </a:p>
      </dgm:t>
    </dgm:pt>
    <dgm:pt modelId="{41E7D560-1919-D441-893E-85FDB0F13A4D}">
      <dgm:prSet phldrT="[Text]"/>
      <dgm:spPr/>
      <dgm:t>
        <a:bodyPr anchor="ctr"/>
        <a:lstStyle/>
        <a:p>
          <a:endParaRPr lang="en-US" dirty="0">
            <a:solidFill>
              <a:schemeClr val="tx1"/>
            </a:solidFill>
          </a:endParaRPr>
        </a:p>
      </dgm:t>
    </dgm:pt>
    <dgm:pt modelId="{BD0DAFEB-5632-7F42-8AD2-2B20EC637312}" type="parTrans" cxnId="{AA9A9025-AEAC-BB4F-8494-DF55CFF8767B}">
      <dgm:prSet/>
      <dgm:spPr/>
      <dgm:t>
        <a:bodyPr/>
        <a:lstStyle/>
        <a:p>
          <a:endParaRPr lang="en-US"/>
        </a:p>
      </dgm:t>
    </dgm:pt>
    <dgm:pt modelId="{43E2E34B-A6D2-764A-BCFE-C322113D1EC2}" type="sibTrans" cxnId="{AA9A9025-AEAC-BB4F-8494-DF55CFF8767B}">
      <dgm:prSet/>
      <dgm:spPr/>
      <dgm:t>
        <a:bodyPr/>
        <a:lstStyle/>
        <a:p>
          <a:endParaRPr lang="en-US"/>
        </a:p>
      </dgm:t>
    </dgm:pt>
    <dgm:pt modelId="{2D9A1098-7E1C-534B-A66D-ABE55832198B}">
      <dgm:prSet phldrT="[Text]"/>
      <dgm:spPr/>
      <dgm:t>
        <a:bodyPr/>
        <a:lstStyle/>
        <a:p>
          <a:r>
            <a:rPr lang="en-US" dirty="0" smtClean="0">
              <a:solidFill>
                <a:schemeClr val="tx1"/>
              </a:solidFill>
            </a:rPr>
            <a:t>Identify local connections to legislators</a:t>
          </a:r>
          <a:endParaRPr lang="en-US" dirty="0">
            <a:solidFill>
              <a:schemeClr val="tx1"/>
            </a:solidFill>
          </a:endParaRPr>
        </a:p>
      </dgm:t>
    </dgm:pt>
    <dgm:pt modelId="{202F36E9-E097-6E48-AFC8-9D40E9E9D02F}" type="parTrans" cxnId="{7B0C814A-1F64-C642-B559-4F026C9FDF60}">
      <dgm:prSet/>
      <dgm:spPr/>
      <dgm:t>
        <a:bodyPr/>
        <a:lstStyle/>
        <a:p>
          <a:endParaRPr lang="en-US"/>
        </a:p>
      </dgm:t>
    </dgm:pt>
    <dgm:pt modelId="{F5B1D428-A1DE-444C-A70E-FD85FB45B02C}" type="sibTrans" cxnId="{7B0C814A-1F64-C642-B559-4F026C9FDF60}">
      <dgm:prSet/>
      <dgm:spPr/>
      <dgm:t>
        <a:bodyPr/>
        <a:lstStyle/>
        <a:p>
          <a:endParaRPr lang="en-US"/>
        </a:p>
      </dgm:t>
    </dgm:pt>
    <dgm:pt modelId="{65044126-18F3-6246-88C4-899983B4D917}">
      <dgm:prSet phldrT="[Text]"/>
      <dgm:spPr/>
      <dgm:t>
        <a:bodyPr/>
        <a:lstStyle/>
        <a:p>
          <a:r>
            <a:rPr lang="en-US" dirty="0" smtClean="0">
              <a:solidFill>
                <a:schemeClr val="tx1"/>
              </a:solidFill>
            </a:rPr>
            <a:t>Grow organizational capacity</a:t>
          </a:r>
          <a:endParaRPr lang="en-US" dirty="0">
            <a:solidFill>
              <a:schemeClr val="tx1"/>
            </a:solidFill>
          </a:endParaRPr>
        </a:p>
      </dgm:t>
    </dgm:pt>
    <dgm:pt modelId="{4764986B-6A2C-F542-AE7D-1191163501C9}" type="parTrans" cxnId="{52C7FC5B-3D28-4048-AB27-87402A6CD0B6}">
      <dgm:prSet/>
      <dgm:spPr/>
      <dgm:t>
        <a:bodyPr/>
        <a:lstStyle/>
        <a:p>
          <a:endParaRPr lang="en-US"/>
        </a:p>
      </dgm:t>
    </dgm:pt>
    <dgm:pt modelId="{F344B351-0508-CF4B-8046-9EB8C9207781}" type="sibTrans" cxnId="{52C7FC5B-3D28-4048-AB27-87402A6CD0B6}">
      <dgm:prSet/>
      <dgm:spPr/>
      <dgm:t>
        <a:bodyPr/>
        <a:lstStyle/>
        <a:p>
          <a:endParaRPr lang="en-US"/>
        </a:p>
      </dgm:t>
    </dgm:pt>
    <dgm:pt modelId="{A9C72122-71D1-584F-A00F-811EC3D0B350}">
      <dgm:prSet phldrT="[Text]"/>
      <dgm:spPr/>
      <dgm:t>
        <a:bodyPr/>
        <a:lstStyle/>
        <a:p>
          <a:r>
            <a:rPr lang="en-US" dirty="0" smtClean="0">
              <a:solidFill>
                <a:srgbClr val="FFFFFF"/>
              </a:solidFill>
            </a:rPr>
            <a:t>Train. </a:t>
          </a:r>
          <a:endParaRPr lang="en-US" dirty="0">
            <a:solidFill>
              <a:srgbClr val="FFFFFF"/>
            </a:solidFill>
          </a:endParaRPr>
        </a:p>
      </dgm:t>
    </dgm:pt>
    <dgm:pt modelId="{B4D17457-8E98-684A-8D20-797B6D9474BC}" type="parTrans" cxnId="{1013847B-04C0-FB4B-8D1A-4C0A45B2BBE2}">
      <dgm:prSet/>
      <dgm:spPr/>
      <dgm:t>
        <a:bodyPr/>
        <a:lstStyle/>
        <a:p>
          <a:endParaRPr lang="en-US"/>
        </a:p>
      </dgm:t>
    </dgm:pt>
    <dgm:pt modelId="{AE7DA4B2-4F78-9D4E-92DA-94B59F709182}" type="sibTrans" cxnId="{1013847B-04C0-FB4B-8D1A-4C0A45B2BBE2}">
      <dgm:prSet/>
      <dgm:spPr/>
      <dgm:t>
        <a:bodyPr/>
        <a:lstStyle/>
        <a:p>
          <a:endParaRPr lang="en-US"/>
        </a:p>
      </dgm:t>
    </dgm:pt>
    <dgm:pt modelId="{FCFB356B-C149-2343-ABF6-1A43704C56AE}">
      <dgm:prSet phldrT="[Text]"/>
      <dgm:spPr/>
      <dgm:t>
        <a:bodyPr anchor="ctr"/>
        <a:lstStyle/>
        <a:p>
          <a:r>
            <a:rPr lang="en-US" dirty="0" smtClean="0">
              <a:solidFill>
                <a:schemeClr val="tx1"/>
              </a:solidFill>
            </a:rPr>
            <a:t>Legislators depend on </a:t>
          </a:r>
          <a:r>
            <a:rPr lang="en-US" u="sng" dirty="0" smtClean="0">
              <a:solidFill>
                <a:schemeClr val="tx1"/>
              </a:solidFill>
            </a:rPr>
            <a:t>well-informed </a:t>
          </a:r>
          <a:r>
            <a:rPr lang="en-US" dirty="0" smtClean="0">
              <a:solidFill>
                <a:schemeClr val="tx1"/>
              </a:solidFill>
            </a:rPr>
            <a:t>nonprofit lobbyists</a:t>
          </a:r>
          <a:endParaRPr lang="en-US" dirty="0">
            <a:solidFill>
              <a:schemeClr val="tx1"/>
            </a:solidFill>
          </a:endParaRPr>
        </a:p>
      </dgm:t>
    </dgm:pt>
    <dgm:pt modelId="{33281E57-055E-7E4B-B80E-90477192C85D}" type="parTrans" cxnId="{9E23B398-4E2E-054A-ADC2-CC2C7E91903D}">
      <dgm:prSet/>
      <dgm:spPr/>
      <dgm:t>
        <a:bodyPr/>
        <a:lstStyle/>
        <a:p>
          <a:endParaRPr lang="en-US"/>
        </a:p>
      </dgm:t>
    </dgm:pt>
    <dgm:pt modelId="{63195E18-E04A-F243-8CAD-AB613D7B1D46}" type="sibTrans" cxnId="{9E23B398-4E2E-054A-ADC2-CC2C7E91903D}">
      <dgm:prSet/>
      <dgm:spPr/>
      <dgm:t>
        <a:bodyPr/>
        <a:lstStyle/>
        <a:p>
          <a:endParaRPr lang="en-US"/>
        </a:p>
      </dgm:t>
    </dgm:pt>
    <dgm:pt modelId="{CD42DA7D-DA36-254B-AED4-0AF7FB29D2D3}">
      <dgm:prSet phldrT="[Text]"/>
      <dgm:spPr/>
      <dgm:t>
        <a:bodyPr anchor="ctr"/>
        <a:lstStyle/>
        <a:p>
          <a:r>
            <a:rPr lang="en-US" dirty="0" smtClean="0">
              <a:solidFill>
                <a:schemeClr val="tx1"/>
              </a:solidFill>
            </a:rPr>
            <a:t>Focus on motor vehicle and motor boat safety  </a:t>
          </a:r>
          <a:endParaRPr lang="en-US" dirty="0">
            <a:solidFill>
              <a:schemeClr val="tx1"/>
            </a:solidFill>
          </a:endParaRPr>
        </a:p>
      </dgm:t>
    </dgm:pt>
    <dgm:pt modelId="{C6D7A2B0-6737-384E-AEBA-283E350B971E}" type="parTrans" cxnId="{36CF6661-5CDC-A04A-849F-17E3F5E7C4DD}">
      <dgm:prSet/>
      <dgm:spPr/>
      <dgm:t>
        <a:bodyPr/>
        <a:lstStyle/>
        <a:p>
          <a:endParaRPr lang="en-US"/>
        </a:p>
      </dgm:t>
    </dgm:pt>
    <dgm:pt modelId="{FC17D912-7581-1240-AFBE-080F5F57B3EF}" type="sibTrans" cxnId="{36CF6661-5CDC-A04A-849F-17E3F5E7C4DD}">
      <dgm:prSet/>
      <dgm:spPr/>
      <dgm:t>
        <a:bodyPr/>
        <a:lstStyle/>
        <a:p>
          <a:endParaRPr lang="en-US"/>
        </a:p>
      </dgm:t>
    </dgm:pt>
    <dgm:pt modelId="{E4D2D62B-D86D-4F99-8BD9-1DD5D0C54C96}" type="pres">
      <dgm:prSet presAssocID="{D703F68F-B10D-42D4-97FC-4DB9F002F92E}" presName="linear" presStyleCnt="0">
        <dgm:presLayoutVars>
          <dgm:animLvl val="lvl"/>
          <dgm:resizeHandles val="exact"/>
        </dgm:presLayoutVars>
      </dgm:prSet>
      <dgm:spPr/>
      <dgm:t>
        <a:bodyPr/>
        <a:lstStyle/>
        <a:p>
          <a:endParaRPr lang="en-US"/>
        </a:p>
      </dgm:t>
    </dgm:pt>
    <dgm:pt modelId="{C28FAD10-C4D8-492E-96A3-6608E9C52EFF}" type="pres">
      <dgm:prSet presAssocID="{C7AB9B93-9D59-4C0A-9E1C-A3956C1D63ED}" presName="parentText" presStyleLbl="node1" presStyleIdx="0" presStyleCnt="4" custLinFactNeighborX="17500" custLinFactNeighborY="-6150">
        <dgm:presLayoutVars>
          <dgm:chMax val="0"/>
          <dgm:bulletEnabled val="1"/>
        </dgm:presLayoutVars>
      </dgm:prSet>
      <dgm:spPr/>
      <dgm:t>
        <a:bodyPr/>
        <a:lstStyle/>
        <a:p>
          <a:endParaRPr lang="en-US"/>
        </a:p>
      </dgm:t>
    </dgm:pt>
    <dgm:pt modelId="{62E9B67F-7753-4E5E-A67A-0916FF0E08B5}" type="pres">
      <dgm:prSet presAssocID="{C7AB9B93-9D59-4C0A-9E1C-A3956C1D63ED}" presName="childText" presStyleLbl="revTx" presStyleIdx="0" presStyleCnt="4">
        <dgm:presLayoutVars>
          <dgm:bulletEnabled val="1"/>
        </dgm:presLayoutVars>
      </dgm:prSet>
      <dgm:spPr/>
      <dgm:t>
        <a:bodyPr/>
        <a:lstStyle/>
        <a:p>
          <a:endParaRPr lang="en-US"/>
        </a:p>
      </dgm:t>
    </dgm:pt>
    <dgm:pt modelId="{912821D0-4676-43B6-A268-82A60C7C7F89}" type="pres">
      <dgm:prSet presAssocID="{68FE066F-6858-4EDE-AAEE-7476E07C2DB5}" presName="parentText" presStyleLbl="node1" presStyleIdx="1" presStyleCnt="4">
        <dgm:presLayoutVars>
          <dgm:chMax val="0"/>
          <dgm:bulletEnabled val="1"/>
        </dgm:presLayoutVars>
      </dgm:prSet>
      <dgm:spPr/>
      <dgm:t>
        <a:bodyPr/>
        <a:lstStyle/>
        <a:p>
          <a:endParaRPr lang="en-US"/>
        </a:p>
      </dgm:t>
    </dgm:pt>
    <dgm:pt modelId="{2CA4E6E9-1B9D-4371-AF5C-3A24D53F41FB}" type="pres">
      <dgm:prSet presAssocID="{68FE066F-6858-4EDE-AAEE-7476E07C2DB5}" presName="childText" presStyleLbl="revTx" presStyleIdx="1" presStyleCnt="4">
        <dgm:presLayoutVars>
          <dgm:bulletEnabled val="1"/>
        </dgm:presLayoutVars>
      </dgm:prSet>
      <dgm:spPr/>
      <dgm:t>
        <a:bodyPr/>
        <a:lstStyle/>
        <a:p>
          <a:endParaRPr lang="en-US"/>
        </a:p>
      </dgm:t>
    </dgm:pt>
    <dgm:pt modelId="{8E307F5B-DADE-8D4A-979E-FE0CD66BDD9B}" type="pres">
      <dgm:prSet presAssocID="{529A23B8-8329-3141-B27A-F61B560D8D6F}" presName="parentText" presStyleLbl="node1" presStyleIdx="2" presStyleCnt="4">
        <dgm:presLayoutVars>
          <dgm:chMax val="0"/>
          <dgm:bulletEnabled val="1"/>
        </dgm:presLayoutVars>
      </dgm:prSet>
      <dgm:spPr/>
      <dgm:t>
        <a:bodyPr/>
        <a:lstStyle/>
        <a:p>
          <a:endParaRPr lang="en-US"/>
        </a:p>
      </dgm:t>
    </dgm:pt>
    <dgm:pt modelId="{7831D9F9-95CB-FA49-AA8E-4AB5C46ECD57}" type="pres">
      <dgm:prSet presAssocID="{529A23B8-8329-3141-B27A-F61B560D8D6F}" presName="childText" presStyleLbl="revTx" presStyleIdx="2" presStyleCnt="4">
        <dgm:presLayoutVars>
          <dgm:bulletEnabled val="1"/>
        </dgm:presLayoutVars>
      </dgm:prSet>
      <dgm:spPr/>
      <dgm:t>
        <a:bodyPr/>
        <a:lstStyle/>
        <a:p>
          <a:endParaRPr lang="en-US"/>
        </a:p>
      </dgm:t>
    </dgm:pt>
    <dgm:pt modelId="{07989C3B-68D4-7F41-85FC-5FEE91F53065}" type="pres">
      <dgm:prSet presAssocID="{A9C72122-71D1-584F-A00F-811EC3D0B350}" presName="parentText" presStyleLbl="node1" presStyleIdx="3" presStyleCnt="4">
        <dgm:presLayoutVars>
          <dgm:chMax val="0"/>
          <dgm:bulletEnabled val="1"/>
        </dgm:presLayoutVars>
      </dgm:prSet>
      <dgm:spPr/>
      <dgm:t>
        <a:bodyPr/>
        <a:lstStyle/>
        <a:p>
          <a:endParaRPr lang="en-US"/>
        </a:p>
      </dgm:t>
    </dgm:pt>
    <dgm:pt modelId="{45FB9985-F771-684C-8CF8-3DC89254B502}" type="pres">
      <dgm:prSet presAssocID="{A9C72122-71D1-584F-A00F-811EC3D0B350}" presName="childText" presStyleLbl="revTx" presStyleIdx="3" presStyleCnt="4">
        <dgm:presLayoutVars>
          <dgm:bulletEnabled val="1"/>
        </dgm:presLayoutVars>
      </dgm:prSet>
      <dgm:spPr/>
      <dgm:t>
        <a:bodyPr/>
        <a:lstStyle/>
        <a:p>
          <a:endParaRPr lang="en-US"/>
        </a:p>
      </dgm:t>
    </dgm:pt>
  </dgm:ptLst>
  <dgm:cxnLst>
    <dgm:cxn modelId="{7B0C814A-1F64-C642-B559-4F026C9FDF60}" srcId="{68FE066F-6858-4EDE-AAEE-7476E07C2DB5}" destId="{2D9A1098-7E1C-534B-A66D-ABE55832198B}" srcOrd="1" destOrd="0" parTransId="{202F36E9-E097-6E48-AFC8-9D40E9E9D02F}" sibTransId="{F5B1D428-A1DE-444C-A70E-FD85FB45B02C}"/>
    <dgm:cxn modelId="{88958201-0FB2-411B-8A1C-E043A6065F20}" type="presOf" srcId="{41E7D560-1919-D441-893E-85FDB0F13A4D}" destId="{45FB9985-F771-684C-8CF8-3DC89254B502}" srcOrd="0" destOrd="2" presId="urn:microsoft.com/office/officeart/2005/8/layout/vList2"/>
    <dgm:cxn modelId="{E2C29A78-580A-4AB2-9596-E42E56E8A629}" type="presOf" srcId="{FCFB356B-C149-2343-ABF6-1A43704C56AE}" destId="{45FB9985-F771-684C-8CF8-3DC89254B502}" srcOrd="0" destOrd="0" presId="urn:microsoft.com/office/officeart/2005/8/layout/vList2"/>
    <dgm:cxn modelId="{E1DCAB59-39CF-4D6E-9729-F4C2F8991659}" srcId="{C7AB9B93-9D59-4C0A-9E1C-A3956C1D63ED}" destId="{5A65D8E9-5BCF-401F-BF95-9E8B187CD489}" srcOrd="0" destOrd="0" parTransId="{90630AB2-59D6-49D7-B2ED-A35EDB7C3BD7}" sibTransId="{316A3CC5-6E9D-4847-B019-6A79ED2D6C0D}"/>
    <dgm:cxn modelId="{869D8815-34E4-47B6-925A-979AE187E5B5}" type="presOf" srcId="{5A65D8E9-5BCF-401F-BF95-9E8B187CD489}" destId="{62E9B67F-7753-4E5E-A67A-0916FF0E08B5}" srcOrd="0" destOrd="0" presId="urn:microsoft.com/office/officeart/2005/8/layout/vList2"/>
    <dgm:cxn modelId="{36CF6661-5CDC-A04A-849F-17E3F5E7C4DD}" srcId="{A9C72122-71D1-584F-A00F-811EC3D0B350}" destId="{CD42DA7D-DA36-254B-AED4-0AF7FB29D2D3}" srcOrd="1" destOrd="0" parTransId="{C6D7A2B0-6737-384E-AEBA-283E350B971E}" sibTransId="{FC17D912-7581-1240-AFBE-080F5F57B3EF}"/>
    <dgm:cxn modelId="{91D5E4C6-0838-42F3-A6DB-2A3421CC29A6}" type="presOf" srcId="{68FE066F-6858-4EDE-AAEE-7476E07C2DB5}" destId="{912821D0-4676-43B6-A268-82A60C7C7F89}" srcOrd="0" destOrd="0" presId="urn:microsoft.com/office/officeart/2005/8/layout/vList2"/>
    <dgm:cxn modelId="{52C7FC5B-3D28-4048-AB27-87402A6CD0B6}" srcId="{529A23B8-8329-3141-B27A-F61B560D8D6F}" destId="{65044126-18F3-6246-88C4-899983B4D917}" srcOrd="1" destOrd="0" parTransId="{4764986B-6A2C-F542-AE7D-1191163501C9}" sibTransId="{F344B351-0508-CF4B-8046-9EB8C9207781}"/>
    <dgm:cxn modelId="{AA9A9025-AEAC-BB4F-8494-DF55CFF8767B}" srcId="{A9C72122-71D1-584F-A00F-811EC3D0B350}" destId="{41E7D560-1919-D441-893E-85FDB0F13A4D}" srcOrd="2" destOrd="0" parTransId="{BD0DAFEB-5632-7F42-8AD2-2B20EC637312}" sibTransId="{43E2E34B-A6D2-764A-BCFE-C322113D1EC2}"/>
    <dgm:cxn modelId="{60CFD47F-FBBE-4C6A-A13A-6830159D33ED}" type="presOf" srcId="{C7AB9B93-9D59-4C0A-9E1C-A3956C1D63ED}" destId="{C28FAD10-C4D8-492E-96A3-6608E9C52EFF}" srcOrd="0" destOrd="0" presId="urn:microsoft.com/office/officeart/2005/8/layout/vList2"/>
    <dgm:cxn modelId="{5D0EBEB4-AFAB-4BE4-B0A1-5CCB0985B01E}" type="presOf" srcId="{914D35F0-7478-413D-B4E8-5FC15AE06270}" destId="{2CA4E6E9-1B9D-4371-AF5C-3A24D53F41FB}" srcOrd="0" destOrd="0" presId="urn:microsoft.com/office/officeart/2005/8/layout/vList2"/>
    <dgm:cxn modelId="{5F51C76F-6B57-49BB-AE6E-9717FF2CC2AB}" type="presOf" srcId="{A9C72122-71D1-584F-A00F-811EC3D0B350}" destId="{07989C3B-68D4-7F41-85FC-5FEE91F53065}" srcOrd="0" destOrd="0" presId="urn:microsoft.com/office/officeart/2005/8/layout/vList2"/>
    <dgm:cxn modelId="{C3AE8049-CD4A-4E2C-A773-A6953BD939F7}" type="presOf" srcId="{D703F68F-B10D-42D4-97FC-4DB9F002F92E}" destId="{E4D2D62B-D86D-4F99-8BD9-1DD5D0C54C96}" srcOrd="0" destOrd="0" presId="urn:microsoft.com/office/officeart/2005/8/layout/vList2"/>
    <dgm:cxn modelId="{145FBF92-676E-6640-B63B-DF1559935445}" srcId="{D703F68F-B10D-42D4-97FC-4DB9F002F92E}" destId="{529A23B8-8329-3141-B27A-F61B560D8D6F}" srcOrd="2" destOrd="0" parTransId="{21C976FF-303F-AE43-9590-0B196F143547}" sibTransId="{66C76AA7-9B18-554C-A062-4EF54F97E228}"/>
    <dgm:cxn modelId="{957CF2F1-17E8-4F0A-AE29-B16AF94626C2}" type="presOf" srcId="{65044126-18F3-6246-88C4-899983B4D917}" destId="{7831D9F9-95CB-FA49-AA8E-4AB5C46ECD57}" srcOrd="0" destOrd="1" presId="urn:microsoft.com/office/officeart/2005/8/layout/vList2"/>
    <dgm:cxn modelId="{2BD08C64-C04B-4CEF-B55A-04553C08D225}" srcId="{D703F68F-B10D-42D4-97FC-4DB9F002F92E}" destId="{68FE066F-6858-4EDE-AAEE-7476E07C2DB5}" srcOrd="1" destOrd="0" parTransId="{EB6823AC-06A8-4172-A66C-E0CAD2A70E14}" sibTransId="{B370A84D-E964-49E3-8FBF-799EA455DC4D}"/>
    <dgm:cxn modelId="{A3C8D74D-234D-E64D-B527-405364E88094}" srcId="{529A23B8-8329-3141-B27A-F61B560D8D6F}" destId="{B24F15EE-4D50-974C-AEB2-4A11E5A372FA}" srcOrd="0" destOrd="0" parTransId="{C72DB15B-90CA-4B49-B831-2A2B96860B4D}" sibTransId="{94315407-8A22-E541-A1DD-5650534A580C}"/>
    <dgm:cxn modelId="{9E23B398-4E2E-054A-ADC2-CC2C7E91903D}" srcId="{A9C72122-71D1-584F-A00F-811EC3D0B350}" destId="{FCFB356B-C149-2343-ABF6-1A43704C56AE}" srcOrd="0" destOrd="0" parTransId="{33281E57-055E-7E4B-B80E-90477192C85D}" sibTransId="{63195E18-E04A-F243-8CAD-AB613D7B1D46}"/>
    <dgm:cxn modelId="{E67F4F58-592E-4647-999E-A140763C1F10}" srcId="{68FE066F-6858-4EDE-AAEE-7476E07C2DB5}" destId="{914D35F0-7478-413D-B4E8-5FC15AE06270}" srcOrd="0" destOrd="0" parTransId="{812021FC-6886-4E55-B3C6-156506EBA320}" sibTransId="{1FCC955C-9D41-4E24-862D-69313F166E60}"/>
    <dgm:cxn modelId="{AB9ECA8F-602D-4A8F-93D1-DAE60E5F8614}" type="presOf" srcId="{2D9A1098-7E1C-534B-A66D-ABE55832198B}" destId="{2CA4E6E9-1B9D-4371-AF5C-3A24D53F41FB}" srcOrd="0" destOrd="1" presId="urn:microsoft.com/office/officeart/2005/8/layout/vList2"/>
    <dgm:cxn modelId="{CB64F068-4902-456C-96C0-85057AB1BD22}" type="presOf" srcId="{529A23B8-8329-3141-B27A-F61B560D8D6F}" destId="{8E307F5B-DADE-8D4A-979E-FE0CD66BDD9B}" srcOrd="0" destOrd="0" presId="urn:microsoft.com/office/officeart/2005/8/layout/vList2"/>
    <dgm:cxn modelId="{1013847B-04C0-FB4B-8D1A-4C0A45B2BBE2}" srcId="{D703F68F-B10D-42D4-97FC-4DB9F002F92E}" destId="{A9C72122-71D1-584F-A00F-811EC3D0B350}" srcOrd="3" destOrd="0" parTransId="{B4D17457-8E98-684A-8D20-797B6D9474BC}" sibTransId="{AE7DA4B2-4F78-9D4E-92DA-94B59F709182}"/>
    <dgm:cxn modelId="{05B7E5CD-BAAA-4311-BAA3-F62F331598D7}" type="presOf" srcId="{B24F15EE-4D50-974C-AEB2-4A11E5A372FA}" destId="{7831D9F9-95CB-FA49-AA8E-4AB5C46ECD57}" srcOrd="0" destOrd="0" presId="urn:microsoft.com/office/officeart/2005/8/layout/vList2"/>
    <dgm:cxn modelId="{412580A7-21B7-454F-9B98-B5467865C71D}" srcId="{D703F68F-B10D-42D4-97FC-4DB9F002F92E}" destId="{C7AB9B93-9D59-4C0A-9E1C-A3956C1D63ED}" srcOrd="0" destOrd="0" parTransId="{C1180AFB-5FE1-460E-AECD-931BC1FDDEF6}" sibTransId="{69967E9C-C6E9-48E0-9A6C-A31593079DFE}"/>
    <dgm:cxn modelId="{1CDFFF1F-D578-42DB-834D-A921EE7A646C}" type="presOf" srcId="{CD42DA7D-DA36-254B-AED4-0AF7FB29D2D3}" destId="{45FB9985-F771-684C-8CF8-3DC89254B502}" srcOrd="0" destOrd="1" presId="urn:microsoft.com/office/officeart/2005/8/layout/vList2"/>
    <dgm:cxn modelId="{7B3B0371-6576-45CB-AC33-840EFE47104D}" type="presParOf" srcId="{E4D2D62B-D86D-4F99-8BD9-1DD5D0C54C96}" destId="{C28FAD10-C4D8-492E-96A3-6608E9C52EFF}" srcOrd="0" destOrd="0" presId="urn:microsoft.com/office/officeart/2005/8/layout/vList2"/>
    <dgm:cxn modelId="{E19A59DE-E4C3-486F-834F-CDF0BC2243CF}" type="presParOf" srcId="{E4D2D62B-D86D-4F99-8BD9-1DD5D0C54C96}" destId="{62E9B67F-7753-4E5E-A67A-0916FF0E08B5}" srcOrd="1" destOrd="0" presId="urn:microsoft.com/office/officeart/2005/8/layout/vList2"/>
    <dgm:cxn modelId="{A746E773-C678-4970-9BA2-7EB88C18807C}" type="presParOf" srcId="{E4D2D62B-D86D-4F99-8BD9-1DD5D0C54C96}" destId="{912821D0-4676-43B6-A268-82A60C7C7F89}" srcOrd="2" destOrd="0" presId="urn:microsoft.com/office/officeart/2005/8/layout/vList2"/>
    <dgm:cxn modelId="{028C9F9B-3430-499D-9764-7D0F260B332E}" type="presParOf" srcId="{E4D2D62B-D86D-4F99-8BD9-1DD5D0C54C96}" destId="{2CA4E6E9-1B9D-4371-AF5C-3A24D53F41FB}" srcOrd="3" destOrd="0" presId="urn:microsoft.com/office/officeart/2005/8/layout/vList2"/>
    <dgm:cxn modelId="{1C194773-9260-4E2C-BDE9-172C4DE12330}" type="presParOf" srcId="{E4D2D62B-D86D-4F99-8BD9-1DD5D0C54C96}" destId="{8E307F5B-DADE-8D4A-979E-FE0CD66BDD9B}" srcOrd="4" destOrd="0" presId="urn:microsoft.com/office/officeart/2005/8/layout/vList2"/>
    <dgm:cxn modelId="{D684794D-FB94-41C8-B0A5-E3EA9E82E5C1}" type="presParOf" srcId="{E4D2D62B-D86D-4F99-8BD9-1DD5D0C54C96}" destId="{7831D9F9-95CB-FA49-AA8E-4AB5C46ECD57}" srcOrd="5" destOrd="0" presId="urn:microsoft.com/office/officeart/2005/8/layout/vList2"/>
    <dgm:cxn modelId="{D8789A08-3EE4-4C80-9CCA-3BF9120B02F5}" type="presParOf" srcId="{E4D2D62B-D86D-4F99-8BD9-1DD5D0C54C96}" destId="{07989C3B-68D4-7F41-85FC-5FEE91F53065}" srcOrd="6" destOrd="0" presId="urn:microsoft.com/office/officeart/2005/8/layout/vList2"/>
    <dgm:cxn modelId="{458572BF-BB8A-4D9B-89FF-E103F52C4ECD}" type="presParOf" srcId="{E4D2D62B-D86D-4F99-8BD9-1DD5D0C54C96}" destId="{45FB9985-F771-684C-8CF8-3DC89254B50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0.71552</cdr:x>
      <cdr:y>0.93979</cdr:y>
    </cdr:from>
    <cdr:to>
      <cdr:x>1</cdr:x>
      <cdr:y>1</cdr:y>
    </cdr:to>
    <cdr:sp macro="" textlink="">
      <cdr:nvSpPr>
        <cdr:cNvPr id="2" name="Text Box 6"/>
        <cdr:cNvSpPr txBox="1">
          <a:spLocks xmlns:a="http://schemas.openxmlformats.org/drawingml/2006/main" noChangeArrowheads="1"/>
        </cdr:cNvSpPr>
      </cdr:nvSpPr>
      <cdr:spPr bwMode="auto">
        <a:xfrm xmlns:a="http://schemas.openxmlformats.org/drawingml/2006/main">
          <a:off x="6604000" y="4929722"/>
          <a:ext cx="2514600" cy="307777"/>
        </a:xfrm>
        <a:prstGeom xmlns:a="http://schemas.openxmlformats.org/drawingml/2006/main" prst="rect">
          <a:avLst/>
        </a:prstGeom>
        <a:noFill xmlns:a="http://schemas.openxmlformats.org/drawingml/2006/main"/>
        <a:ln xmlns:a="http://schemas.openxmlformats.org/drawingml/2006/main" w="9525">
          <a:noFill/>
          <a:miter lim="800000"/>
          <a:headEnd/>
          <a:tailEnd/>
        </a:ln>
        <a:extLst xmlns:a="http://schemas.openxmlformats.org/drawingml/2006/main">
          <a:ext uri="{909E8E84-426E-40dd-AFC4-6F175D3DCCD1}">
            <a14:hiddenFill xmlns="" xmlns:a14="http://schemas.microsoft.com/office/drawing/2010/main">
              <a:solidFill>
                <a:srgbClr val="FFFFFF"/>
              </a:solidFill>
            </a14:hiddenFill>
          </a:ext>
        </a:extLst>
      </cdr:spPr>
      <cdr:txBody>
        <a:bodyPr xmlns:a="http://schemas.openxmlformats.org/drawingml/2006/main">
          <a:spAutoFit/>
        </a:bodyPr>
        <a:lstStyle xmlns:a="http://schemas.openxmlformats.org/drawingml/2006/main">
          <a:defPPr>
            <a:defRPr lang="en-US"/>
          </a:defPPr>
          <a:lvl1pPr algn="l" rtl="0" eaLnBrk="0" fontAlgn="base" hangingPunct="0">
            <a:spcBef>
              <a:spcPct val="0"/>
            </a:spcBef>
            <a:spcAft>
              <a:spcPct val="0"/>
            </a:spcAft>
            <a:defRPr sz="2800" kern="1200">
              <a:solidFill>
                <a:schemeClr val="tx1"/>
              </a:solidFill>
              <a:latin typeface="Franklin Gothic Book"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Franklin Gothic Book"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Franklin Gothic Book"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Franklin Gothic Book"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Franklin Gothic Book" charset="0"/>
              <a:ea typeface="ＭＳ Ｐゴシック" charset="0"/>
              <a:cs typeface="ＭＳ Ｐゴシック" charset="0"/>
            </a:defRPr>
          </a:lvl5pPr>
          <a:lvl6pPr marL="2286000" algn="l" defTabSz="457200" rtl="0" eaLnBrk="1" latinLnBrk="0" hangingPunct="1">
            <a:defRPr sz="2800" kern="1200">
              <a:solidFill>
                <a:schemeClr val="tx1"/>
              </a:solidFill>
              <a:latin typeface="Franklin Gothic Book" charset="0"/>
              <a:ea typeface="ＭＳ Ｐゴシック" charset="0"/>
              <a:cs typeface="ＭＳ Ｐゴシック" charset="0"/>
            </a:defRPr>
          </a:lvl6pPr>
          <a:lvl7pPr marL="2743200" algn="l" defTabSz="457200" rtl="0" eaLnBrk="1" latinLnBrk="0" hangingPunct="1">
            <a:defRPr sz="2800" kern="1200">
              <a:solidFill>
                <a:schemeClr val="tx1"/>
              </a:solidFill>
              <a:latin typeface="Franklin Gothic Book" charset="0"/>
              <a:ea typeface="ＭＳ Ｐゴシック" charset="0"/>
              <a:cs typeface="ＭＳ Ｐゴシック" charset="0"/>
            </a:defRPr>
          </a:lvl7pPr>
          <a:lvl8pPr marL="3200400" algn="l" defTabSz="457200" rtl="0" eaLnBrk="1" latinLnBrk="0" hangingPunct="1">
            <a:defRPr sz="2800" kern="1200">
              <a:solidFill>
                <a:schemeClr val="tx1"/>
              </a:solidFill>
              <a:latin typeface="Franklin Gothic Book" charset="0"/>
              <a:ea typeface="ＭＳ Ｐゴシック" charset="0"/>
              <a:cs typeface="ＭＳ Ｐゴシック" charset="0"/>
            </a:defRPr>
          </a:lvl8pPr>
          <a:lvl9pPr marL="3657600" algn="l" defTabSz="457200" rtl="0" eaLnBrk="1" latinLnBrk="0" hangingPunct="1">
            <a:defRPr sz="2800" kern="1200">
              <a:solidFill>
                <a:schemeClr val="tx1"/>
              </a:solidFill>
              <a:latin typeface="Franklin Gothic Book" charset="0"/>
              <a:ea typeface="ＭＳ Ｐゴシック" charset="0"/>
              <a:cs typeface="ＭＳ Ｐゴシック" charset="0"/>
            </a:defRPr>
          </a:lvl9pPr>
        </a:lstStyle>
        <a:p xmlns:a="http://schemas.openxmlformats.org/drawingml/2006/main">
          <a:pPr algn="r"/>
          <a:r>
            <a:rPr lang="en-US" sz="1400" dirty="0">
              <a:solidFill>
                <a:schemeClr val="tx2"/>
              </a:solidFill>
            </a:rPr>
            <a:t>Source: CDC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CE533-B57F-405F-A670-2B0DA7BDD374}" type="datetimeFigureOut">
              <a:rPr lang="en-US" smtClean="0"/>
              <a:t>11/4/2015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4BF05-3C97-4EDB-B431-185BC5FE93E7}" type="slidenum">
              <a:rPr lang="en-US" smtClean="0"/>
              <a:t>‹#›</a:t>
            </a:fld>
            <a:endParaRPr lang="en-US"/>
          </a:p>
        </p:txBody>
      </p:sp>
    </p:spTree>
    <p:extLst>
      <p:ext uri="{BB962C8B-B14F-4D97-AF65-F5344CB8AC3E}">
        <p14:creationId xmlns:p14="http://schemas.microsoft.com/office/powerpoint/2010/main" val="61288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400" baseline="0" dirty="0" smtClean="0">
              <a:latin typeface="Times New Roman" panose="02020603050405020304" pitchFamily="18" charset="0"/>
              <a:cs typeface="Times New Roman" panose="02020603050405020304" pitchFamily="18" charset="0"/>
            </a:endParaRPr>
          </a:p>
          <a:p>
            <a:endParaRPr lang="en-US" altLang="en-US" dirty="0" smtClean="0">
              <a:latin typeface="Times New Roman" panose="02020603050405020304" pitchFamily="18" charset="0"/>
              <a:cs typeface="Times New Roman" panose="02020603050405020304" pitchFamily="18" charset="0"/>
            </a:endParaRPr>
          </a:p>
          <a:p>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a:t>
            </a:fld>
            <a:endParaRPr lang="en-US" dirty="0"/>
          </a:p>
        </p:txBody>
      </p:sp>
    </p:spTree>
    <p:extLst>
      <p:ext uri="{BB962C8B-B14F-4D97-AF65-F5344CB8AC3E}">
        <p14:creationId xmlns:p14="http://schemas.microsoft.com/office/powerpoint/2010/main" val="79968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15D1C8B7-5E1E-4E18-9BD7-A6F0CD6BD6BB}" type="slidenum">
              <a:rPr lang="en-US" altLang="en-US" smtClean="0">
                <a:solidFill>
                  <a:prstClr val="black"/>
                </a:solidFill>
              </a:rPr>
              <a:pPr eaLnBrk="1" hangingPunct="1"/>
              <a:t>28</a:t>
            </a:fld>
            <a:endParaRPr lang="en-US" alt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6365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5FC873B6-305B-4818-9C4B-3059E2B415FA}" type="slidenum">
              <a:rPr lang="en-US" altLang="en-US" smtClean="0"/>
              <a:pPr eaLnBrk="1" hangingPunct="1"/>
              <a:t>29</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0055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smtClean="0"/>
          </a:p>
        </p:txBody>
      </p:sp>
      <p:sp>
        <p:nvSpPr>
          <p:cNvPr id="29700" name="Slide Number Placeholder 3"/>
          <p:cNvSpPr>
            <a:spLocks noGrp="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962CBD02-CA51-428A-AE15-271C31D2C72F}" type="slidenum">
              <a:rPr lang="en-US" altLang="en-US" smtClean="0"/>
              <a:pPr eaLnBrk="1" hangingPunct="1"/>
              <a:t>31</a:t>
            </a:fld>
            <a:endParaRPr lang="en-US" altLang="en-US" smtClean="0"/>
          </a:p>
        </p:txBody>
      </p:sp>
    </p:spTree>
    <p:extLst>
      <p:ext uri="{BB962C8B-B14F-4D97-AF65-F5344CB8AC3E}">
        <p14:creationId xmlns:p14="http://schemas.microsoft.com/office/powerpoint/2010/main" val="317057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Children’s Trust is a 501(c)(3)</a:t>
            </a:r>
            <a:r>
              <a:rPr lang="en-US" baseline="0" dirty="0" smtClean="0"/>
              <a:t> organization with the mission of strengthening and supporting public and private prevention efforts that keep South Carolina’s children safe. We focus our efforts on preventing child abuse, neglect, and unintentional injuries. </a:t>
            </a:r>
            <a:r>
              <a:rPr lang="en-US" dirty="0" smtClean="0"/>
              <a:t>Children’s Trust is an umbrella organization, much like a United Way or community foundation, and we are home to KIDS COUNT South Carolina, Safe Kids South Carolina, Prevent Child Abuse South Carolina and other programs that deliver on our mission. </a:t>
            </a:r>
            <a:r>
              <a:rPr lang="en-US" baseline="0" dirty="0" smtClean="0"/>
              <a:t>In addition to funding</a:t>
            </a:r>
            <a:r>
              <a:rPr lang="en-US" dirty="0" smtClean="0"/>
              <a:t> programs, measuring results and ensuring delivery on critical prevention work in South Carolina,</a:t>
            </a:r>
            <a:r>
              <a:rPr lang="en-US" baseline="0" dirty="0" smtClean="0"/>
              <a:t> w</a:t>
            </a:r>
            <a:r>
              <a:rPr lang="en-US" dirty="0" smtClean="0"/>
              <a:t>e also advocate for positive public policies that promote child well-being.</a:t>
            </a:r>
          </a:p>
          <a:p>
            <a:endParaRPr lang="en-US" dirty="0"/>
          </a:p>
        </p:txBody>
      </p:sp>
      <p:sp>
        <p:nvSpPr>
          <p:cNvPr id="4" name="Slide Number Placeholder 3"/>
          <p:cNvSpPr>
            <a:spLocks noGrp="1"/>
          </p:cNvSpPr>
          <p:nvPr>
            <p:ph type="sldNum" sz="quarter" idx="10"/>
          </p:nvPr>
        </p:nvSpPr>
        <p:spPr/>
        <p:txBody>
          <a:bodyPr/>
          <a:lstStyle/>
          <a:p>
            <a:fld id="{ADFB50F9-B090-4026-9DED-1C191A49092C}" type="slidenum">
              <a:rPr lang="en-US" smtClean="0"/>
              <a:t>32</a:t>
            </a:fld>
            <a:endParaRPr lang="en-US"/>
          </a:p>
        </p:txBody>
      </p:sp>
    </p:spTree>
    <p:extLst>
      <p:ext uri="{BB962C8B-B14F-4D97-AF65-F5344CB8AC3E}">
        <p14:creationId xmlns:p14="http://schemas.microsoft.com/office/powerpoint/2010/main" val="91554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2400" dirty="0" smtClean="0"/>
              <a:t>Safe Kids coalition injury prevention advocates are directly involved in the communities affected by the preventable deaths and serious injuries of children</a:t>
            </a:r>
          </a:p>
          <a:p>
            <a:pPr marL="800100" lvl="1" indent="-342900">
              <a:buFontTx/>
              <a:buChar char="-"/>
            </a:pPr>
            <a:r>
              <a:rPr lang="en-US" sz="2400" dirty="0" smtClean="0"/>
              <a:t>Their neighbors, church members, and sports club teammates are the prime audience for their daily work</a:t>
            </a:r>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US" sz="2400" dirty="0" smtClean="0"/>
              <a:t>Because Safe Kids advocates are directly involved in the communities affected by the preventable deaths and serious injuries of children, they understand and appreciate</a:t>
            </a:r>
            <a:r>
              <a:rPr lang="en-US" sz="2400" baseline="0" dirty="0" smtClean="0"/>
              <a:t> just how important preventive work is</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lang="en-US" sz="2400" baseline="0" dirty="0" smtClean="0"/>
              <a:t>That recognition, in conjunction with their community relationships, makes them perfect for grassroots engagement work </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In light of this, Children’s Trust partnered with local Safe Kids coalitions to focus injury prevention efforts in three specific areas: motor vehicle accidents, suffocation and drowning</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These three areas were top priority as they are the leading causes of childhood injury fatalities in South Carolina</a:t>
            </a:r>
            <a:r>
              <a:rPr lang="en-US" sz="1200" kern="1200" baseline="0" dirty="0" smtClean="0">
                <a:solidFill>
                  <a:schemeClr val="tx1"/>
                </a:solidFill>
                <a:effectLst/>
                <a:latin typeface="+mn-lt"/>
                <a:ea typeface="+mn-ea"/>
                <a:cs typeface="+mn-cs"/>
              </a:rPr>
              <a:t> according to the Centers for Disease Control and the SC Department of Health and Environmental Control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Local efforts to inform parents of these hazards and encourage proper safety precautions only reach a small subset of the population at one time, and legislation is needed to adequately address child injury issues and see a significant reduction in child deaths in the state</a:t>
            </a:r>
          </a:p>
          <a:p>
            <a:pPr marL="342900" indent="-342900">
              <a:buFontTx/>
              <a:buChar char="-"/>
            </a:pPr>
            <a:endParaRPr lang="en-US" sz="2400" dirty="0" smtClean="0"/>
          </a:p>
        </p:txBody>
      </p:sp>
      <p:sp>
        <p:nvSpPr>
          <p:cNvPr id="4" name="Slide Number Placeholder 3"/>
          <p:cNvSpPr>
            <a:spLocks noGrp="1"/>
          </p:cNvSpPr>
          <p:nvPr>
            <p:ph type="sldNum" sz="quarter" idx="10"/>
          </p:nvPr>
        </p:nvSpPr>
        <p:spPr/>
        <p:txBody>
          <a:bodyPr/>
          <a:lstStyle/>
          <a:p>
            <a:fld id="{97C5F54C-F9EF-47E2-B3D9-488740FC1A1E}" type="slidenum">
              <a:rPr lang="en-US" smtClean="0"/>
              <a:t>33</a:t>
            </a:fld>
            <a:endParaRPr lang="en-US"/>
          </a:p>
        </p:txBody>
      </p:sp>
    </p:spTree>
    <p:extLst>
      <p:ext uri="{BB962C8B-B14F-4D97-AF65-F5344CB8AC3E}">
        <p14:creationId xmlns:p14="http://schemas.microsoft.com/office/powerpoint/2010/main" val="421003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While the Safe Kids coalitions are powerful in numbers (including more than 600 trained child passenger safety technicians), they have not been organized around advocacy efforts</a:t>
            </a:r>
          </a:p>
          <a:p>
            <a:pPr marL="628650" lvl="1" indent="-171450">
              <a:buFontTx/>
              <a:buChar char="-"/>
            </a:pPr>
            <a:r>
              <a:rPr lang="en-US" sz="1200" kern="1200" dirty="0" smtClean="0">
                <a:solidFill>
                  <a:schemeClr val="tx1"/>
                </a:solidFill>
                <a:effectLst/>
                <a:latin typeface="+mn-lt"/>
                <a:ea typeface="+mn-ea"/>
                <a:cs typeface="+mn-cs"/>
              </a:rPr>
              <a:t>Few coalition members will contact their legislators regarding a particular issue and even fewer engage their elected officials at a local level </a:t>
            </a:r>
          </a:p>
          <a:p>
            <a:pPr marL="628650" lvl="1" indent="-171450">
              <a:buFontTx/>
              <a:buChar char="-"/>
            </a:pPr>
            <a:r>
              <a:rPr lang="en-US" sz="1200" kern="1200" dirty="0" smtClean="0">
                <a:solidFill>
                  <a:schemeClr val="tx1"/>
                </a:solidFill>
                <a:effectLst/>
                <a:latin typeface="+mn-lt"/>
                <a:ea typeface="+mn-ea"/>
                <a:cs typeface="+mn-cs"/>
              </a:rPr>
              <a:t>Successfully increasing advocacy capacity will require coalition members to devote more time to building relationships with policymakers</a:t>
            </a:r>
          </a:p>
          <a:p>
            <a:pPr marL="171450" lvl="0" indent="-171450">
              <a:buFontTx/>
              <a:buChar char="-"/>
            </a:pPr>
            <a:r>
              <a:rPr lang="en-US" sz="1200" kern="1200" dirty="0" smtClean="0">
                <a:solidFill>
                  <a:schemeClr val="tx1"/>
                </a:solidFill>
                <a:effectLst/>
                <a:latin typeface="+mn-lt"/>
                <a:ea typeface="+mn-ea"/>
                <a:cs typeface="+mn-cs"/>
              </a:rPr>
              <a:t>The social networks of Safe Kids advocates are largely under-utilized</a:t>
            </a:r>
          </a:p>
          <a:p>
            <a:pPr marL="628650" lvl="1" indent="-171450">
              <a:buFontTx/>
              <a:buChar char="-"/>
            </a:pPr>
            <a:r>
              <a:rPr lang="en-US" sz="1200" kern="1200" dirty="0" smtClean="0">
                <a:solidFill>
                  <a:schemeClr val="tx1"/>
                </a:solidFill>
                <a:effectLst/>
                <a:latin typeface="+mn-lt"/>
                <a:ea typeface="+mn-ea"/>
                <a:cs typeface="+mn-cs"/>
              </a:rPr>
              <a:t>Searching these avenues for volunteers and opportunities to increase awareness and partnership would allow for more time to be spent engaging legislators</a:t>
            </a:r>
          </a:p>
          <a:p>
            <a:pPr marL="171450" lvl="0" indent="-171450">
              <a:buFontTx/>
              <a:buChar char="-"/>
            </a:pPr>
            <a:r>
              <a:rPr lang="en-US" sz="1200" kern="1200" dirty="0" smtClean="0">
                <a:solidFill>
                  <a:schemeClr val="tx1"/>
                </a:solidFill>
                <a:effectLst/>
                <a:latin typeface="+mn-lt"/>
                <a:ea typeface="+mn-ea"/>
                <a:cs typeface="+mn-cs"/>
              </a:rPr>
              <a:t>Collaboration with other nonprofits would garner greater media attention for Safe Kids coalitions and would likely increase the impact of advocacy efforts on legislators and members of legislative staff</a:t>
            </a:r>
          </a:p>
          <a:p>
            <a:pPr marL="171450" lvl="0" indent="-171450">
              <a:buFontTx/>
              <a:buChar char="-"/>
            </a:pPr>
            <a:r>
              <a:rPr lang="en-US" sz="1200" kern="1200" dirty="0" smtClean="0">
                <a:solidFill>
                  <a:schemeClr val="tx1"/>
                </a:solidFill>
                <a:effectLst/>
                <a:latin typeface="+mn-lt"/>
                <a:ea typeface="+mn-ea"/>
                <a:cs typeface="+mn-cs"/>
              </a:rPr>
              <a:t>Additionally, Safe Kids coalition members will require more effective training on injury prevention issues to become more informed advocates in these areas</a:t>
            </a:r>
          </a:p>
          <a:p>
            <a:pPr marL="628650" lvl="1" indent="-171450">
              <a:buFontTx/>
              <a:buChar char="-"/>
            </a:pPr>
            <a:r>
              <a:rPr lang="en-US" sz="1200" kern="1200" dirty="0" smtClean="0">
                <a:solidFill>
                  <a:schemeClr val="tx1"/>
                </a:solidFill>
                <a:effectLst/>
                <a:latin typeface="+mn-lt"/>
                <a:ea typeface="+mn-ea"/>
                <a:cs typeface="+mn-cs"/>
              </a:rPr>
              <a:t>Legislators and legislative staff consider lobbyists for nonprofit organizations an important source of information, and effective communication of accurate data is essential to maintaining that trust. </a:t>
            </a:r>
          </a:p>
        </p:txBody>
      </p:sp>
      <p:sp>
        <p:nvSpPr>
          <p:cNvPr id="4" name="Slide Number Placeholder 3"/>
          <p:cNvSpPr>
            <a:spLocks noGrp="1"/>
          </p:cNvSpPr>
          <p:nvPr>
            <p:ph type="sldNum" sz="quarter" idx="10"/>
          </p:nvPr>
        </p:nvSpPr>
        <p:spPr/>
        <p:txBody>
          <a:bodyPr/>
          <a:lstStyle/>
          <a:p>
            <a:fld id="{97C5F54C-F9EF-47E2-B3D9-488740FC1A1E}" type="slidenum">
              <a:rPr lang="en-US" smtClean="0"/>
              <a:t>34</a:t>
            </a:fld>
            <a:endParaRPr lang="en-US"/>
          </a:p>
        </p:txBody>
      </p:sp>
    </p:spTree>
    <p:extLst>
      <p:ext uri="{BB962C8B-B14F-4D97-AF65-F5344CB8AC3E}">
        <p14:creationId xmlns:p14="http://schemas.microsoft.com/office/powerpoint/2010/main" val="162356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B50F9-B090-4026-9DED-1C191A49092C}" type="slidenum">
              <a:rPr lang="en-US" smtClean="0"/>
              <a:t>36</a:t>
            </a:fld>
            <a:endParaRPr lang="en-US"/>
          </a:p>
        </p:txBody>
      </p:sp>
    </p:spTree>
    <p:extLst>
      <p:ext uri="{BB962C8B-B14F-4D97-AF65-F5344CB8AC3E}">
        <p14:creationId xmlns:p14="http://schemas.microsoft.com/office/powerpoint/2010/main" val="32339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B50F9-B090-4026-9DED-1C191A49092C}" type="slidenum">
              <a:rPr lang="en-US" smtClean="0"/>
              <a:t>38</a:t>
            </a:fld>
            <a:endParaRPr lang="en-US"/>
          </a:p>
        </p:txBody>
      </p:sp>
    </p:spTree>
    <p:extLst>
      <p:ext uri="{BB962C8B-B14F-4D97-AF65-F5344CB8AC3E}">
        <p14:creationId xmlns:p14="http://schemas.microsoft.com/office/powerpoint/2010/main" val="52026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a:t>
            </a:fld>
            <a:endParaRPr lang="en-US" dirty="0"/>
          </a:p>
        </p:txBody>
      </p:sp>
    </p:spTree>
    <p:extLst>
      <p:ext uri="{BB962C8B-B14F-4D97-AF65-F5344CB8AC3E}">
        <p14:creationId xmlns:p14="http://schemas.microsoft.com/office/powerpoint/2010/main" val="322212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400" dirty="0" smtClean="0">
              <a:latin typeface="Times New Roman" pitchFamily="18" charset="0"/>
              <a:cs typeface="Times New Roman" pitchFamily="18" charset="0"/>
            </a:endParaRPr>
          </a:p>
          <a:p>
            <a:endParaRPr lang="en-US" altLang="en-US" b="1" i="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4</a:t>
            </a:fld>
            <a:endParaRPr lang="en-US" dirty="0"/>
          </a:p>
        </p:txBody>
      </p:sp>
    </p:spTree>
    <p:extLst>
      <p:ext uri="{BB962C8B-B14F-4D97-AF65-F5344CB8AC3E}">
        <p14:creationId xmlns:p14="http://schemas.microsoft.com/office/powerpoint/2010/main" val="283979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C1C8E00-B835-42D5-96FD-B96D73D4A096}" type="slidenum">
              <a:rPr lang="en-US" smtClean="0"/>
              <a:pPr>
                <a:defRPr/>
              </a:pPr>
              <a:t>5</a:t>
            </a:fld>
            <a:endParaRPr lang="en-US"/>
          </a:p>
        </p:txBody>
      </p:sp>
    </p:spTree>
    <p:extLst>
      <p:ext uri="{BB962C8B-B14F-4D97-AF65-F5344CB8AC3E}">
        <p14:creationId xmlns:p14="http://schemas.microsoft.com/office/powerpoint/2010/main" val="30107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6</a:t>
            </a:fld>
            <a:endParaRPr lang="en-US" dirty="0"/>
          </a:p>
        </p:txBody>
      </p:sp>
    </p:spTree>
    <p:extLst>
      <p:ext uri="{BB962C8B-B14F-4D97-AF65-F5344CB8AC3E}">
        <p14:creationId xmlns:p14="http://schemas.microsoft.com/office/powerpoint/2010/main" val="33909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7</a:t>
            </a:fld>
            <a:endParaRPr lang="en-US" dirty="0"/>
          </a:p>
        </p:txBody>
      </p:sp>
    </p:spTree>
    <p:extLst>
      <p:ext uri="{BB962C8B-B14F-4D97-AF65-F5344CB8AC3E}">
        <p14:creationId xmlns:p14="http://schemas.microsoft.com/office/powerpoint/2010/main" val="1470735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8</a:t>
            </a:fld>
            <a:endParaRPr lang="en-US" dirty="0"/>
          </a:p>
        </p:txBody>
      </p:sp>
    </p:spTree>
    <p:extLst>
      <p:ext uri="{BB962C8B-B14F-4D97-AF65-F5344CB8AC3E}">
        <p14:creationId xmlns:p14="http://schemas.microsoft.com/office/powerpoint/2010/main" val="333118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9</a:t>
            </a:fld>
            <a:endParaRPr lang="en-US"/>
          </a:p>
        </p:txBody>
      </p:sp>
    </p:spTree>
    <p:extLst>
      <p:ext uri="{BB962C8B-B14F-4D97-AF65-F5344CB8AC3E}">
        <p14:creationId xmlns:p14="http://schemas.microsoft.com/office/powerpoint/2010/main" val="287712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700">
                <a:solidFill>
                  <a:schemeClr val="tx1"/>
                </a:solidFill>
                <a:latin typeface="Franklin Gothic Book" charset="0"/>
                <a:ea typeface="ＭＳ Ｐゴシック" charset="0"/>
                <a:cs typeface="ＭＳ Ｐゴシック" charset="0"/>
              </a:defRPr>
            </a:lvl1pPr>
            <a:lvl2pPr marL="729017" indent="-280391">
              <a:defRPr sz="2700">
                <a:solidFill>
                  <a:schemeClr val="tx1"/>
                </a:solidFill>
                <a:latin typeface="Franklin Gothic Book" charset="0"/>
                <a:ea typeface="ＭＳ Ｐゴシック" charset="0"/>
              </a:defRPr>
            </a:lvl2pPr>
            <a:lvl3pPr marL="1121564" indent="-224312">
              <a:defRPr sz="2700">
                <a:solidFill>
                  <a:schemeClr val="tx1"/>
                </a:solidFill>
                <a:latin typeface="Franklin Gothic Book" charset="0"/>
                <a:ea typeface="ＭＳ Ｐゴシック" charset="0"/>
              </a:defRPr>
            </a:lvl3pPr>
            <a:lvl4pPr marL="1570189" indent="-224312">
              <a:defRPr sz="2700">
                <a:solidFill>
                  <a:schemeClr val="tx1"/>
                </a:solidFill>
                <a:latin typeface="Franklin Gothic Book" charset="0"/>
                <a:ea typeface="ＭＳ Ｐゴシック" charset="0"/>
              </a:defRPr>
            </a:lvl4pPr>
            <a:lvl5pPr marL="2018816" indent="-224312">
              <a:defRPr sz="2700">
                <a:solidFill>
                  <a:schemeClr val="tx1"/>
                </a:solidFill>
                <a:latin typeface="Franklin Gothic Book" charset="0"/>
                <a:ea typeface="ＭＳ Ｐゴシック" charset="0"/>
              </a:defRPr>
            </a:lvl5pPr>
            <a:lvl6pPr marL="2467441" indent="-224312" eaLnBrk="0" fontAlgn="base" hangingPunct="0">
              <a:spcBef>
                <a:spcPct val="0"/>
              </a:spcBef>
              <a:spcAft>
                <a:spcPct val="0"/>
              </a:spcAft>
              <a:defRPr sz="2700">
                <a:solidFill>
                  <a:schemeClr val="tx1"/>
                </a:solidFill>
                <a:latin typeface="Franklin Gothic Book" charset="0"/>
                <a:ea typeface="ＭＳ Ｐゴシック" charset="0"/>
              </a:defRPr>
            </a:lvl6pPr>
            <a:lvl7pPr marL="2916065" indent="-224312" eaLnBrk="0" fontAlgn="base" hangingPunct="0">
              <a:spcBef>
                <a:spcPct val="0"/>
              </a:spcBef>
              <a:spcAft>
                <a:spcPct val="0"/>
              </a:spcAft>
              <a:defRPr sz="2700">
                <a:solidFill>
                  <a:schemeClr val="tx1"/>
                </a:solidFill>
                <a:latin typeface="Franklin Gothic Book" charset="0"/>
                <a:ea typeface="ＭＳ Ｐゴシック" charset="0"/>
              </a:defRPr>
            </a:lvl7pPr>
            <a:lvl8pPr marL="3364692" indent="-224312" eaLnBrk="0" fontAlgn="base" hangingPunct="0">
              <a:spcBef>
                <a:spcPct val="0"/>
              </a:spcBef>
              <a:spcAft>
                <a:spcPct val="0"/>
              </a:spcAft>
              <a:defRPr sz="2700">
                <a:solidFill>
                  <a:schemeClr val="tx1"/>
                </a:solidFill>
                <a:latin typeface="Franklin Gothic Book" charset="0"/>
                <a:ea typeface="ＭＳ Ｐゴシック" charset="0"/>
              </a:defRPr>
            </a:lvl8pPr>
            <a:lvl9pPr marL="3813317" indent="-224312" eaLnBrk="0" fontAlgn="base" hangingPunct="0">
              <a:spcBef>
                <a:spcPct val="0"/>
              </a:spcBef>
              <a:spcAft>
                <a:spcPct val="0"/>
              </a:spcAft>
              <a:defRPr sz="2700">
                <a:solidFill>
                  <a:schemeClr val="tx1"/>
                </a:solidFill>
                <a:latin typeface="Franklin Gothic Book" charset="0"/>
                <a:ea typeface="ＭＳ Ｐゴシック" charset="0"/>
              </a:defRPr>
            </a:lvl9pPr>
          </a:lstStyle>
          <a:p>
            <a:fld id="{40B318F9-7282-1D48-9F3B-810B027E266C}" type="slidenum">
              <a:rPr lang="en-US" sz="1200">
                <a:solidFill>
                  <a:prstClr val="black"/>
                </a:solidFill>
                <a:latin typeface="Calibri" charset="0"/>
              </a:rPr>
              <a:pPr/>
              <a:t>19</a:t>
            </a:fld>
            <a:endParaRPr lang="en-US" sz="1200">
              <a:solidFill>
                <a:prstClr val="black"/>
              </a:solidFill>
              <a:latin typeface="Calibri" charset="0"/>
            </a:endParaRPr>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077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DA7AC8-D62D-4409-A47B-91734F320D2B}"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3346048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A7AC8-D62D-4409-A47B-91734F320D2B}"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3751348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A7AC8-D62D-4409-A47B-91734F320D2B}"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4080748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2667000"/>
            <a:ext cx="9753600" cy="1981200"/>
          </a:xfrm>
          <a:prstGeom prst="rect">
            <a:avLst/>
          </a:prstGeom>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1219200" y="6245353"/>
            <a:ext cx="609600" cy="365125"/>
          </a:xfrm>
          <a:prstGeom prst="rect">
            <a:avLst/>
          </a:prstGeo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1219200" y="4724400"/>
            <a:ext cx="97536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 presenter’s name</a:t>
            </a:r>
          </a:p>
        </p:txBody>
      </p:sp>
    </p:spTree>
    <p:extLst>
      <p:ext uri="{BB962C8B-B14F-4D97-AF65-F5344CB8AC3E}">
        <p14:creationId xmlns:p14="http://schemas.microsoft.com/office/powerpoint/2010/main" val="699205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51577"/>
            <a:ext cx="2844800" cy="476251"/>
          </a:xfrm>
        </p:spPr>
        <p:txBody>
          <a:bodyPr/>
          <a:lstStyle>
            <a:lvl1pPr>
              <a:defRPr>
                <a:latin typeface="Times New Roman" charset="0"/>
                <a:ea typeface="ＭＳ Ｐゴシック" charset="0"/>
                <a:cs typeface="ＭＳ Ｐゴシック" charset="0"/>
              </a:defRPr>
            </a:lvl1pPr>
          </a:lstStyle>
          <a:p>
            <a:pPr>
              <a:defRPr/>
            </a:pPr>
            <a:fld id="{6E874449-E8B8-D34A-972E-6BC2ED1D36BE}" type="datetime1">
              <a:rPr lang="en-US">
                <a:solidFill>
                  <a:prstClr val="black">
                    <a:tint val="75000"/>
                  </a:prstClr>
                </a:solidFill>
              </a:rPr>
              <a:pPr>
                <a:defRPr/>
              </a:pPr>
              <a:t>11/4/2015</a:t>
            </a:fld>
            <a:endParaRPr lang="en-US">
              <a:solidFill>
                <a:prstClr val="black">
                  <a:tint val="75000"/>
                </a:prstClr>
              </a:solidFill>
            </a:endParaRPr>
          </a:p>
        </p:txBody>
      </p:sp>
      <p:sp>
        <p:nvSpPr>
          <p:cNvPr id="4" name="Slide Number Placeholder 3"/>
          <p:cNvSpPr>
            <a:spLocks noGrp="1"/>
          </p:cNvSpPr>
          <p:nvPr>
            <p:ph type="sldNum" sz="quarter" idx="11"/>
          </p:nvPr>
        </p:nvSpPr>
        <p:spPr>
          <a:xfrm>
            <a:off x="8737600" y="6248401"/>
            <a:ext cx="2844800" cy="476251"/>
          </a:xfrm>
        </p:spPr>
        <p:txBody>
          <a:bodyPr/>
          <a:lstStyle>
            <a:lvl1pPr>
              <a:defRPr/>
            </a:lvl1pPr>
          </a:lstStyle>
          <a:p>
            <a:pPr>
              <a:defRPr/>
            </a:pPr>
            <a:fld id="{180FA10B-1DE8-6044-87FC-16ADA021C595}" type="slidenum">
              <a:rPr lang="en-US">
                <a:solidFill>
                  <a:prstClr val="black">
                    <a:tint val="75000"/>
                  </a:prstClr>
                </a:solidFill>
              </a:rPr>
              <a:pPr>
                <a:defRPr/>
              </a:pPr>
              <a:t>‹#›</a:t>
            </a:fld>
            <a:endParaRPr lang="en-US">
              <a:solidFill>
                <a:prstClr val="black">
                  <a:tint val="75000"/>
                </a:prstClr>
              </a:solidFill>
            </a:endParaRPr>
          </a:p>
        </p:txBody>
      </p:sp>
      <p:sp>
        <p:nvSpPr>
          <p:cNvPr id="5" name="Footer Placeholder 4"/>
          <p:cNvSpPr>
            <a:spLocks noGrp="1"/>
          </p:cNvSpPr>
          <p:nvPr>
            <p:ph type="ftr" sz="quarter" idx="12"/>
          </p:nvPr>
        </p:nvSpPr>
        <p:spPr>
          <a:xfrm>
            <a:off x="4165600" y="6248401"/>
            <a:ext cx="3860800" cy="476251"/>
          </a:xfrm>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47939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477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82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270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041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03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29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A7AC8-D62D-4409-A47B-91734F320D2B}"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445976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47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0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19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40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24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A7AC8-D62D-4409-A47B-91734F320D2B}" type="datetimeFigureOut">
              <a:rPr lang="en-US" smtClean="0"/>
              <a:t>11/4/2015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16078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DA7AC8-D62D-4409-A47B-91734F320D2B}"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61861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DA7AC8-D62D-4409-A47B-91734F320D2B}" type="datetimeFigureOut">
              <a:rPr lang="en-US" smtClean="0"/>
              <a:t>11/4/2015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4057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DA7AC8-D62D-4409-A47B-91734F320D2B}" type="datetimeFigureOut">
              <a:rPr lang="en-US" smtClean="0"/>
              <a:t>11/4/2015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146074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A7AC8-D62D-4409-A47B-91734F320D2B}" type="datetimeFigureOut">
              <a:rPr lang="en-US" smtClean="0"/>
              <a:t>11/4/2015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296384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A7AC8-D62D-4409-A47B-91734F320D2B}"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146686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A7AC8-D62D-4409-A47B-91734F320D2B}" type="datetimeFigureOut">
              <a:rPr lang="en-US" smtClean="0"/>
              <a:t>11/4/2015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A8487-D67C-469C-BDF4-0D1151C940FB}" type="slidenum">
              <a:rPr lang="en-US" smtClean="0"/>
              <a:t>‹#›</a:t>
            </a:fld>
            <a:endParaRPr lang="en-US"/>
          </a:p>
        </p:txBody>
      </p:sp>
    </p:spTree>
    <p:extLst>
      <p:ext uri="{BB962C8B-B14F-4D97-AF65-F5344CB8AC3E}">
        <p14:creationId xmlns:p14="http://schemas.microsoft.com/office/powerpoint/2010/main" val="275273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A7AC8-D62D-4409-A47B-91734F320D2B}" type="datetimeFigureOut">
              <a:rPr lang="en-US" smtClean="0"/>
              <a:t>11/4/2015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A8487-D67C-469C-BDF4-0D1151C940FB}" type="slidenum">
              <a:rPr lang="en-US" smtClean="0"/>
              <a:t>‹#›</a:t>
            </a:fld>
            <a:endParaRPr lang="en-US"/>
          </a:p>
        </p:txBody>
      </p:sp>
    </p:spTree>
    <p:extLst>
      <p:ext uri="{BB962C8B-B14F-4D97-AF65-F5344CB8AC3E}">
        <p14:creationId xmlns:p14="http://schemas.microsoft.com/office/powerpoint/2010/main" val="263773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E6AEC-AB5C-489A-893B-4C82AA06F8ED}" type="datetimeFigureOut">
              <a:rPr lang="en-US" smtClean="0">
                <a:solidFill>
                  <a:prstClr val="black">
                    <a:tint val="75000"/>
                  </a:prstClr>
                </a:solidFill>
              </a:rPr>
              <a:pPr/>
              <a:t>11/4/2015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45D1E-4D02-47E4-85A3-229A5949B0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8935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Kate.Bernacki@cdph.ca.gov"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haakjer@scchildren.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mailto:wtucker@scchildren.or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mailto:rovermark@safekids.org" TargetMode="External"/><Relationship Id="rId7" Type="http://schemas.openxmlformats.org/officeDocument/2006/relationships/hyperlink" Target="mailto:haakjer@scchildren.org" TargetMode="External"/><Relationship Id="rId2" Type="http://schemas.openxmlformats.org/officeDocument/2006/relationships/hyperlink" Target="mailto:agreen@safekids.org" TargetMode="External"/><Relationship Id="rId1" Type="http://schemas.openxmlformats.org/officeDocument/2006/relationships/slideLayout" Target="../slideLayouts/slideLayout5.xml"/><Relationship Id="rId6" Type="http://schemas.openxmlformats.org/officeDocument/2006/relationships/hyperlink" Target="mailto:kate.Bernacki@cdph.ca.gov" TargetMode="External"/><Relationship Id="rId5" Type="http://schemas.openxmlformats.org/officeDocument/2006/relationships/hyperlink" Target="mailto:hoffmanb@ohsu.edu" TargetMode="External"/><Relationship Id="rId4" Type="http://schemas.openxmlformats.org/officeDocument/2006/relationships/hyperlink" Target="mailto:stephanie.shaw@ntsb.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stephanie.shaw@ntsb.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rgbClr val="00B0F0"/>
                </a:solidFill>
              </a:rPr>
              <a:t>Town Meeting on CPS Laws</a:t>
            </a:r>
            <a:endParaRPr lang="en-US" sz="5400" b="1" dirty="0">
              <a:solidFill>
                <a:srgbClr val="00B0F0"/>
              </a:solidFill>
            </a:endParaRPr>
          </a:p>
        </p:txBody>
      </p:sp>
      <p:sp>
        <p:nvSpPr>
          <p:cNvPr id="3" name="Content Placeholder 2"/>
          <p:cNvSpPr>
            <a:spLocks noGrp="1"/>
          </p:cNvSpPr>
          <p:nvPr>
            <p:ph idx="1"/>
          </p:nvPr>
        </p:nvSpPr>
        <p:spPr>
          <a:xfrm>
            <a:off x="581892" y="1690688"/>
            <a:ext cx="7900372" cy="4579483"/>
          </a:xfrm>
        </p:spPr>
        <p:txBody>
          <a:bodyPr>
            <a:normAutofit lnSpcReduction="10000"/>
          </a:bodyPr>
          <a:lstStyle/>
          <a:p>
            <a:pPr marL="0" indent="0" algn="ctr">
              <a:buNone/>
            </a:pPr>
            <a:r>
              <a:rPr lang="en-US" dirty="0" smtClean="0"/>
              <a:t>Presenters: </a:t>
            </a:r>
          </a:p>
          <a:p>
            <a:pPr marL="0" indent="0" algn="ctr">
              <a:buNone/>
            </a:pPr>
            <a:r>
              <a:rPr lang="en-US" dirty="0" smtClean="0"/>
              <a:t>The Honorable </a:t>
            </a:r>
            <a:r>
              <a:rPr lang="en-US" b="1" dirty="0" smtClean="0"/>
              <a:t>Bella Dinh-Zarr</a:t>
            </a:r>
            <a:r>
              <a:rPr lang="en-US" dirty="0" smtClean="0"/>
              <a:t>, National Transportation Safety Board</a:t>
            </a:r>
          </a:p>
          <a:p>
            <a:pPr marL="0" indent="0" algn="ctr">
              <a:buNone/>
            </a:pPr>
            <a:r>
              <a:rPr lang="en-US" dirty="0" smtClean="0"/>
              <a:t>Dr. </a:t>
            </a:r>
            <a:r>
              <a:rPr lang="en-US" b="1" dirty="0" smtClean="0"/>
              <a:t>Ben Hoffman</a:t>
            </a:r>
            <a:r>
              <a:rPr lang="en-US" dirty="0" smtClean="0"/>
              <a:t>, The American Academy of Pediatrics</a:t>
            </a:r>
          </a:p>
          <a:p>
            <a:pPr marL="0" indent="0" algn="ctr">
              <a:buNone/>
            </a:pPr>
            <a:r>
              <a:rPr lang="en-US" b="1" dirty="0" smtClean="0"/>
              <a:t>Kate Bernacki</a:t>
            </a:r>
            <a:r>
              <a:rPr lang="en-US" dirty="0" smtClean="0"/>
              <a:t>, California Department of Public Health</a:t>
            </a:r>
          </a:p>
          <a:p>
            <a:pPr marL="0" indent="0" algn="ctr">
              <a:buNone/>
            </a:pPr>
            <a:r>
              <a:rPr lang="en-US" b="1" dirty="0" smtClean="0"/>
              <a:t>Heidi Aakjer</a:t>
            </a:r>
            <a:r>
              <a:rPr lang="en-US" dirty="0" smtClean="0"/>
              <a:t>, Safe Kids South Carolina</a:t>
            </a:r>
          </a:p>
          <a:p>
            <a:pPr marL="0" indent="0" algn="ctr">
              <a:buNone/>
            </a:pPr>
            <a:endParaRPr lang="en-US" dirty="0"/>
          </a:p>
          <a:p>
            <a:pPr marL="0" indent="0" algn="ctr">
              <a:buNone/>
            </a:pPr>
            <a:r>
              <a:rPr lang="en-US" sz="2000" dirty="0" smtClean="0"/>
              <a:t>Moderator: </a:t>
            </a:r>
            <a:r>
              <a:rPr lang="en-US" sz="2000" b="1" dirty="0" smtClean="0"/>
              <a:t>Anthony Green</a:t>
            </a:r>
            <a:r>
              <a:rPr lang="en-US" sz="2000" dirty="0" smtClean="0"/>
              <a:t>, Safe Kids Worldwide</a:t>
            </a:r>
          </a:p>
          <a:p>
            <a:pPr marL="0" indent="0" algn="ctr">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2264" y="1576138"/>
            <a:ext cx="2871535" cy="43073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84" y="406368"/>
            <a:ext cx="1452946" cy="1243076"/>
          </a:xfrm>
          <a:prstGeom prst="rect">
            <a:avLst/>
          </a:prstGeom>
        </p:spPr>
      </p:pic>
    </p:spTree>
    <p:extLst>
      <p:ext uri="{BB962C8B-B14F-4D97-AF65-F5344CB8AC3E}">
        <p14:creationId xmlns:p14="http://schemas.microsoft.com/office/powerpoint/2010/main" val="3197955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3539"/>
            <a:ext cx="10363200" cy="1470025"/>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How To Save A Life:</a:t>
            </a:r>
            <a:br>
              <a:rPr lang="en-US" dirty="0" smtClean="0"/>
            </a:br>
            <a:r>
              <a:rPr lang="en-US" dirty="0" smtClean="0"/>
              <a:t>Improving Child Passenger Safety Laws</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Benjamin Hoffman, MD, FAAP CPST-I</a:t>
            </a:r>
          </a:p>
          <a:p>
            <a:r>
              <a:rPr lang="en-US" dirty="0" smtClean="0">
                <a:solidFill>
                  <a:schemeClr val="tx1"/>
                </a:solidFill>
              </a:rPr>
              <a:t>American Academy of Pediatrics</a:t>
            </a:r>
          </a:p>
          <a:p>
            <a:r>
              <a:rPr lang="en-US" dirty="0" smtClean="0">
                <a:solidFill>
                  <a:schemeClr val="tx1"/>
                </a:solidFill>
              </a:rPr>
              <a:t>Council on Injury Violence and Poison Prevention</a:t>
            </a:r>
            <a:endParaRPr lang="en-US" dirty="0">
              <a:solidFill>
                <a:schemeClr val="tx1"/>
              </a:solidFill>
            </a:endParaRPr>
          </a:p>
        </p:txBody>
      </p:sp>
    </p:spTree>
    <p:extLst>
      <p:ext uri="{BB962C8B-B14F-4D97-AF65-F5344CB8AC3E}">
        <p14:creationId xmlns:p14="http://schemas.microsoft.com/office/powerpoint/2010/main" val="402752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By the end of this presentation, you should be able to:</a:t>
            </a:r>
          </a:p>
          <a:p>
            <a:pPr lvl="1"/>
            <a:r>
              <a:rPr lang="en-US" dirty="0" smtClean="0"/>
              <a:t>Explain why rear facing is the safest way to travel in a car</a:t>
            </a:r>
          </a:p>
          <a:p>
            <a:pPr lvl="1"/>
            <a:r>
              <a:rPr lang="en-US" dirty="0" smtClean="0"/>
              <a:t>Discuss AAP Best Practice Recommendations regarding child passenger safety(CPS)</a:t>
            </a:r>
          </a:p>
          <a:p>
            <a:pPr lvl="1"/>
            <a:r>
              <a:rPr lang="en-US" dirty="0" smtClean="0"/>
              <a:t>Describe how you can begin to translate this knowledge into better CPS laws</a:t>
            </a:r>
          </a:p>
          <a:p>
            <a:pPr lvl="1"/>
            <a:endParaRPr lang="en-US" dirty="0" smtClean="0"/>
          </a:p>
          <a:p>
            <a:pPr lvl="1"/>
            <a:endParaRPr lang="en-US" dirty="0" smtClean="0"/>
          </a:p>
        </p:txBody>
      </p:sp>
    </p:spTree>
    <p:extLst>
      <p:ext uri="{BB962C8B-B14F-4D97-AF65-F5344CB8AC3E}">
        <p14:creationId xmlns:p14="http://schemas.microsoft.com/office/powerpoint/2010/main" val="2485590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828800" y="279401"/>
          <a:ext cx="14020800" cy="816186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2"/>
          <p:cNvSpPr txBox="1">
            <a:spLocks/>
          </p:cNvSpPr>
          <p:nvPr/>
        </p:nvSpPr>
        <p:spPr>
          <a:xfrm>
            <a:off x="-118533" y="0"/>
            <a:ext cx="12310533" cy="1828800"/>
          </a:xfrm>
          <a:prstGeom prst="rect">
            <a:avLst/>
          </a:prstGeom>
          <a:ln>
            <a:noFill/>
          </a:ln>
        </p:spPr>
        <p:txBody>
          <a:bodyPr rtlCol="0">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fontAlgn="auto" hangingPunct="1">
              <a:spcAft>
                <a:spcPts val="0"/>
              </a:spcAft>
              <a:defRPr/>
            </a:pPr>
            <a:r>
              <a:rPr lang="en-US" sz="4800" b="1" dirty="0">
                <a:latin typeface="Arial"/>
                <a:ea typeface="+mj-ea"/>
                <a:cs typeface="Arial"/>
              </a:rPr>
              <a:t>Motor Vehicle Crashes Kill More Kids Than Any Other Cause</a:t>
            </a:r>
            <a:r>
              <a:rPr lang="en-US" altLang="ja-JP" sz="4800" b="1" dirty="0">
                <a:latin typeface="Arial"/>
                <a:ea typeface="+mj-ea"/>
                <a:cs typeface="Arial"/>
              </a:rPr>
              <a:t/>
            </a:r>
            <a:br>
              <a:rPr lang="en-US" altLang="ja-JP" sz="4800" b="1" dirty="0">
                <a:latin typeface="Arial"/>
                <a:ea typeface="+mj-ea"/>
                <a:cs typeface="Arial"/>
              </a:rPr>
            </a:br>
            <a:endParaRPr lang="en-US" sz="4800" b="1" dirty="0">
              <a:latin typeface="Arial"/>
              <a:ea typeface="+mj-ea"/>
              <a:cs typeface="Arial"/>
            </a:endParaRPr>
          </a:p>
        </p:txBody>
      </p:sp>
      <p:sp>
        <p:nvSpPr>
          <p:cNvPr id="7" name="TextBox 6"/>
          <p:cNvSpPr txBox="1"/>
          <p:nvPr/>
        </p:nvSpPr>
        <p:spPr>
          <a:xfrm>
            <a:off x="2839159" y="5750004"/>
            <a:ext cx="2141933" cy="1077218"/>
          </a:xfrm>
          <a:prstGeom prst="rect">
            <a:avLst/>
          </a:prstGeom>
          <a:noFill/>
        </p:spPr>
        <p:txBody>
          <a:bodyPr wrap="none" rtlCol="0">
            <a:spAutoFit/>
          </a:bodyPr>
          <a:lstStyle/>
          <a:p>
            <a:r>
              <a:rPr lang="en-US" sz="3200" dirty="0">
                <a:latin typeface="Arial Bold"/>
                <a:cs typeface="Arial Bold"/>
              </a:rPr>
              <a:t>2003-2013</a:t>
            </a:r>
          </a:p>
          <a:p>
            <a:r>
              <a:rPr lang="en-US" sz="3200" dirty="0">
                <a:latin typeface="Arial Bold"/>
                <a:cs typeface="Arial Bold"/>
              </a:rPr>
              <a:t>Ages 1-15</a:t>
            </a:r>
          </a:p>
        </p:txBody>
      </p:sp>
    </p:spTree>
    <p:extLst>
      <p:ext uri="{BB962C8B-B14F-4D97-AF65-F5344CB8AC3E}">
        <p14:creationId xmlns:p14="http://schemas.microsoft.com/office/powerpoint/2010/main" val="261451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9818"/>
          <a:stretch/>
        </p:blipFill>
        <p:spPr>
          <a:xfrm>
            <a:off x="2517421" y="21308"/>
            <a:ext cx="7717923" cy="6639136"/>
          </a:xfrm>
          <a:prstGeom prst="rect">
            <a:avLst/>
          </a:prstGeom>
        </p:spPr>
      </p:pic>
    </p:spTree>
    <p:extLst>
      <p:ext uri="{BB962C8B-B14F-4D97-AF65-F5344CB8AC3E}">
        <p14:creationId xmlns:p14="http://schemas.microsoft.com/office/powerpoint/2010/main" val="4285622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40800" cy="6867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5791200" y="5867406"/>
            <a:ext cx="3217333"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spcBef>
                <a:spcPct val="50000"/>
              </a:spcBef>
            </a:pPr>
            <a:r>
              <a:rPr lang="en-US" sz="1333"/>
              <a:t>AAP</a:t>
            </a:r>
          </a:p>
        </p:txBody>
      </p:sp>
      <p:sp>
        <p:nvSpPr>
          <p:cNvPr id="92164" name="TextBox 2"/>
          <p:cNvSpPr txBox="1">
            <a:spLocks noChangeArrowheads="1"/>
          </p:cNvSpPr>
          <p:nvPr/>
        </p:nvSpPr>
        <p:spPr bwMode="auto">
          <a:xfrm>
            <a:off x="9550400" y="5562602"/>
            <a:ext cx="2641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Franklin Gothic Book" charset="0"/>
                <a:ea typeface="ＭＳ Ｐゴシック" charset="0"/>
                <a:cs typeface="ＭＳ Ｐゴシック" charset="0"/>
              </a:defRPr>
            </a:lvl1pPr>
            <a:lvl2pPr>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marL="0" lvl="1"/>
            <a:r>
              <a:rPr lang="en-US" sz="1600" dirty="0">
                <a:solidFill>
                  <a:srgbClr val="000000"/>
                </a:solidFill>
                <a:latin typeface="Arial" charset="0"/>
              </a:rPr>
              <a:t>http://</a:t>
            </a:r>
            <a:r>
              <a:rPr lang="en-US" sz="1600" dirty="0" err="1">
                <a:solidFill>
                  <a:srgbClr val="000000"/>
                </a:solidFill>
                <a:latin typeface="Arial" charset="0"/>
              </a:rPr>
              <a:t>aappolicy.aappublications.org</a:t>
            </a:r>
            <a:r>
              <a:rPr lang="en-US" sz="1600" dirty="0">
                <a:solidFill>
                  <a:srgbClr val="000000"/>
                </a:solidFill>
                <a:latin typeface="Arial" charset="0"/>
              </a:rPr>
              <a:t>/</a:t>
            </a:r>
            <a:r>
              <a:rPr lang="en-US" sz="1600" dirty="0" err="1">
                <a:solidFill>
                  <a:srgbClr val="000000"/>
                </a:solidFill>
                <a:latin typeface="Arial" charset="0"/>
              </a:rPr>
              <a:t>cgi</a:t>
            </a:r>
            <a:r>
              <a:rPr lang="en-US" sz="1600" dirty="0">
                <a:solidFill>
                  <a:srgbClr val="000000"/>
                </a:solidFill>
                <a:latin typeface="Arial" charset="0"/>
              </a:rPr>
              <a:t>/content/full/pediatrics;127/4/788#F1</a:t>
            </a:r>
          </a:p>
          <a:p>
            <a:endParaRPr lang="en-US" sz="1600" dirty="0"/>
          </a:p>
        </p:txBody>
      </p:sp>
    </p:spTree>
    <p:extLst>
      <p:ext uri="{BB962C8B-B14F-4D97-AF65-F5344CB8AC3E}">
        <p14:creationId xmlns:p14="http://schemas.microsoft.com/office/powerpoint/2010/main" val="3520382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203200" y="381000"/>
            <a:ext cx="10972800" cy="457200"/>
          </a:xfrm>
        </p:spPr>
        <p:txBody>
          <a:bodyPr rtlCol="0">
            <a:normAutofit fontScale="90000"/>
          </a:bodyPr>
          <a:lstStyle/>
          <a:p>
            <a:pPr>
              <a:defRPr/>
            </a:pPr>
            <a:r>
              <a:rPr lang="en-US" sz="4267" b="1">
                <a:latin typeface="Arial"/>
                <a:cs typeface="Arial"/>
              </a:rPr>
              <a:t>REAR FACING CAR SAFETY SEATS</a:t>
            </a:r>
          </a:p>
        </p:txBody>
      </p:sp>
      <p:sp>
        <p:nvSpPr>
          <p:cNvPr id="41986" name="Content Placeholder 2"/>
          <p:cNvSpPr>
            <a:spLocks noGrp="1"/>
          </p:cNvSpPr>
          <p:nvPr>
            <p:ph idx="1"/>
          </p:nvPr>
        </p:nvSpPr>
        <p:spPr>
          <a:xfrm>
            <a:off x="304800" y="1447800"/>
            <a:ext cx="6604000" cy="4876800"/>
          </a:xfrm>
        </p:spPr>
        <p:txBody>
          <a:bodyPr rtlCol="0">
            <a:normAutofit/>
          </a:bodyPr>
          <a:lstStyle/>
          <a:p>
            <a:pPr marL="0" indent="0" algn="ctr">
              <a:buNone/>
              <a:defRPr/>
            </a:pPr>
            <a:r>
              <a:rPr lang="ja-JP" altLang="en-US" sz="3733" dirty="0">
                <a:latin typeface="Arial" charset="0"/>
                <a:cs typeface="Arial" charset="0"/>
              </a:rPr>
              <a:t>“</a:t>
            </a:r>
            <a:r>
              <a:rPr lang="en-US" altLang="ja-JP" sz="3733" dirty="0">
                <a:latin typeface="Arial" charset="0"/>
                <a:cs typeface="Arial" charset="0"/>
              </a:rPr>
              <a:t>All infants and toddlers should ride in a Rear Facing Car Safety Seat until they are </a:t>
            </a:r>
            <a:r>
              <a:rPr lang="en-US" altLang="ja-JP" sz="3733" u="sng" dirty="0">
                <a:latin typeface="Arial" charset="0"/>
                <a:cs typeface="Arial" charset="0"/>
              </a:rPr>
              <a:t>2 years of age</a:t>
            </a:r>
            <a:r>
              <a:rPr lang="en-US" altLang="ja-JP" sz="3733" dirty="0">
                <a:latin typeface="Arial" charset="0"/>
                <a:cs typeface="Arial" charset="0"/>
              </a:rPr>
              <a:t>, or until they reach the </a:t>
            </a:r>
            <a:r>
              <a:rPr lang="en-US" altLang="ja-JP" sz="3733" u="sng" dirty="0">
                <a:latin typeface="Arial" charset="0"/>
                <a:cs typeface="Arial" charset="0"/>
              </a:rPr>
              <a:t>highest weight or height allowed</a:t>
            </a:r>
            <a:r>
              <a:rPr lang="en-US" altLang="ja-JP" sz="3733" dirty="0">
                <a:latin typeface="Arial" charset="0"/>
                <a:cs typeface="Arial" charset="0"/>
              </a:rPr>
              <a:t> by their car safety seat</a:t>
            </a:r>
            <a:r>
              <a:rPr lang="ja-JP" altLang="en-US" sz="3733" dirty="0">
                <a:latin typeface="Arial" charset="0"/>
                <a:cs typeface="Arial" charset="0"/>
              </a:rPr>
              <a:t>’</a:t>
            </a:r>
            <a:r>
              <a:rPr lang="en-US" altLang="ja-JP" sz="3733" dirty="0">
                <a:latin typeface="Arial" charset="0"/>
                <a:cs typeface="Arial" charset="0"/>
              </a:rPr>
              <a:t>s manufacturer</a:t>
            </a:r>
            <a:r>
              <a:rPr lang="ja-JP" altLang="en-US" sz="3733" dirty="0">
                <a:latin typeface="Arial" charset="0"/>
                <a:cs typeface="Arial" charset="0"/>
              </a:rPr>
              <a:t>”</a:t>
            </a:r>
            <a:r>
              <a:rPr lang="en-US" altLang="ja-JP" sz="3733" dirty="0">
                <a:latin typeface="Arial" charset="0"/>
                <a:cs typeface="Arial" charset="0"/>
              </a:rPr>
              <a:t> </a:t>
            </a:r>
          </a:p>
          <a:p>
            <a:pPr>
              <a:buNone/>
              <a:defRPr/>
            </a:pPr>
            <a:endParaRPr lang="en-US" sz="3733" dirty="0">
              <a:latin typeface="Arial" charset="0"/>
              <a:cs typeface="Arial" charset="0"/>
            </a:endParaRPr>
          </a:p>
        </p:txBody>
      </p:sp>
      <p:pic>
        <p:nvPicPr>
          <p:cNvPr id="5632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9238" y="1066800"/>
            <a:ext cx="5101167" cy="4876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1379200" y="4038600"/>
            <a:ext cx="711200" cy="1828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latin typeface="Arial"/>
              <a:cs typeface="Arial"/>
            </a:endParaRPr>
          </a:p>
        </p:txBody>
      </p:sp>
      <p:sp>
        <p:nvSpPr>
          <p:cNvPr id="9" name="Rectangle 8"/>
          <p:cNvSpPr/>
          <p:nvPr/>
        </p:nvSpPr>
        <p:spPr>
          <a:xfrm>
            <a:off x="11633200" y="2743200"/>
            <a:ext cx="558800" cy="1447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latin typeface="Arial"/>
              <a:cs typeface="Arial"/>
            </a:endParaRPr>
          </a:p>
        </p:txBody>
      </p:sp>
    </p:spTree>
    <p:extLst>
      <p:ext uri="{BB962C8B-B14F-4D97-AF65-F5344CB8AC3E}">
        <p14:creationId xmlns:p14="http://schemas.microsoft.com/office/powerpoint/2010/main" val="449139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00" y="279401"/>
            <a:ext cx="93472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lgn="ctr">
              <a:spcBef>
                <a:spcPct val="20000"/>
              </a:spcBef>
              <a:spcAft>
                <a:spcPts val="4800"/>
              </a:spcAft>
              <a:buClr>
                <a:schemeClr val="tx1"/>
              </a:buClr>
              <a:buSzPct val="70000"/>
            </a:pPr>
            <a:r>
              <a:rPr lang="en-US" sz="4267" b="1" dirty="0">
                <a:solidFill>
                  <a:srgbClr val="000000"/>
                </a:solidFill>
                <a:latin typeface="Arial" charset="0"/>
                <a:cs typeface="Arial" charset="0"/>
              </a:rPr>
              <a:t>A 10 pound bowling ball dropped out of a 3rd story window </a:t>
            </a:r>
          </a:p>
          <a:p>
            <a:pPr algn="ctr">
              <a:lnSpc>
                <a:spcPct val="60000"/>
              </a:lnSpc>
              <a:spcBef>
                <a:spcPct val="20000"/>
              </a:spcBef>
              <a:spcAft>
                <a:spcPts val="4800"/>
              </a:spcAft>
              <a:buClr>
                <a:schemeClr val="tx1"/>
              </a:buClr>
              <a:buSzPct val="70000"/>
            </a:pPr>
            <a:r>
              <a:rPr lang="en-US" sz="4267" b="1" dirty="0">
                <a:solidFill>
                  <a:srgbClr val="000000"/>
                </a:solidFill>
                <a:latin typeface="Arial" charset="0"/>
                <a:cs typeface="Arial" charset="0"/>
              </a:rPr>
              <a:t>F=MA</a:t>
            </a:r>
          </a:p>
          <a:p>
            <a:pPr algn="ctr">
              <a:lnSpc>
                <a:spcPct val="60000"/>
              </a:lnSpc>
              <a:spcBef>
                <a:spcPct val="20000"/>
              </a:spcBef>
              <a:spcAft>
                <a:spcPts val="4800"/>
              </a:spcAft>
              <a:buClr>
                <a:schemeClr val="tx1"/>
              </a:buClr>
              <a:buSzPct val="70000"/>
            </a:pPr>
            <a:r>
              <a:rPr lang="en-US" sz="3733" b="1" dirty="0">
                <a:solidFill>
                  <a:srgbClr val="000000"/>
                </a:solidFill>
                <a:latin typeface="Arial" charset="0"/>
                <a:cs typeface="Arial" charset="0"/>
              </a:rPr>
              <a:t>Force= 10 </a:t>
            </a:r>
            <a:r>
              <a:rPr lang="en-US" sz="3733" b="1" dirty="0" err="1">
                <a:solidFill>
                  <a:srgbClr val="000000"/>
                </a:solidFill>
                <a:latin typeface="Arial" charset="0"/>
                <a:cs typeface="Arial" charset="0"/>
              </a:rPr>
              <a:t>lbx</a:t>
            </a:r>
            <a:r>
              <a:rPr lang="en-US" sz="3733" b="1" dirty="0">
                <a:solidFill>
                  <a:srgbClr val="000000"/>
                </a:solidFill>
                <a:latin typeface="Arial" charset="0"/>
                <a:cs typeface="Arial" charset="0"/>
              </a:rPr>
              <a:t>(32feet/sec)/(.94sec)</a:t>
            </a:r>
          </a:p>
          <a:p>
            <a:pPr algn="ctr">
              <a:lnSpc>
                <a:spcPct val="60000"/>
              </a:lnSpc>
              <a:spcBef>
                <a:spcPct val="20000"/>
              </a:spcBef>
              <a:buClr>
                <a:schemeClr val="hlink"/>
              </a:buClr>
              <a:buSzPct val="70000"/>
            </a:pPr>
            <a:r>
              <a:rPr lang="en-US" sz="8000" b="1" u="sng" dirty="0">
                <a:solidFill>
                  <a:srgbClr val="000000"/>
                </a:solidFill>
                <a:latin typeface="Arial" charset="0"/>
                <a:cs typeface="Arial" charset="0"/>
              </a:rPr>
              <a:t>330 </a:t>
            </a:r>
            <a:r>
              <a:rPr lang="en-US" sz="8000" b="1" u="sng" dirty="0" err="1">
                <a:solidFill>
                  <a:srgbClr val="000000"/>
                </a:solidFill>
                <a:latin typeface="Arial" charset="0"/>
                <a:cs typeface="Arial" charset="0"/>
              </a:rPr>
              <a:t>lb</a:t>
            </a:r>
            <a:r>
              <a:rPr lang="en-US" sz="8000" b="1" dirty="0">
                <a:solidFill>
                  <a:srgbClr val="000000"/>
                </a:solidFill>
                <a:latin typeface="Arial" charset="0"/>
                <a:cs typeface="Arial" charset="0"/>
              </a:rPr>
              <a:t> of </a:t>
            </a:r>
            <a:r>
              <a:rPr lang="en-US" sz="8000" b="1" dirty="0" err="1">
                <a:solidFill>
                  <a:srgbClr val="000000"/>
                </a:solidFill>
                <a:latin typeface="Arial" charset="0"/>
                <a:cs typeface="Arial" charset="0"/>
              </a:rPr>
              <a:t>intertia</a:t>
            </a:r>
            <a:endParaRPr lang="en-US" sz="8000" b="1" dirty="0">
              <a:solidFill>
                <a:srgbClr val="000000"/>
              </a:solidFill>
              <a:latin typeface="Arial" charset="0"/>
              <a:cs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76200"/>
            <a:ext cx="152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l="47766" t="13419" r="23222" b="12634"/>
          <a:stretch>
            <a:fillRect/>
          </a:stretch>
        </p:blipFill>
        <p:spPr bwMode="auto">
          <a:xfrm>
            <a:off x="-33866" y="1143005"/>
            <a:ext cx="2546351" cy="499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253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41" presetClass="path" presetSubtype="0" accel="50000" decel="50000" fill="hold" nodeType="withEffect">
                                  <p:stCondLst>
                                    <p:cond delay="0"/>
                                  </p:stCondLst>
                                  <p:childTnLst>
                                    <p:animMotion origin="layout" path="M 0.05416 0.02848 C 0.06475 0.00024 0.10243 -0.02777 0.11545 -0.02777 C 0.19861 -0.02777 0.28402 0.4132 0.28402 0.8544 C 0.28402 0.63172 0.32673 0.4132 0.36718 0.4132 C 0.40989 0.4132 0.45034 0.63565 0.45034 0.8544 C 0.45034 0.74468 0.4717 0.63172 0.49305 0.63172 C 0.51441 0.63172 0.53576 0.74167 0.53576 0.8544 C 0.53576 0.79792 0.54635 0.74468 0.55711 0.74468 C 0.56771 0.74468 0.57847 0.80093 0.57847 0.8544 C 0.57847 0.82616 0.58402 0.79792 0.58906 0.79792 C 0.59201 0.79792 0.59982 0.82616 0.59982 0.8544 C 0.59982 0.84028 0.6026 0.82616 0.60538 0.82616 C 0.60538 0.82223 0.61093 0.84028 0.61093 0.8544 C 0.61093 0.847 0.61093 0.84028 0.61371 0.84028 C 0.61371 0.84399 0.61649 0.84723 0.61649 0.8544 C 0.61649 0.85047 0.61649 0.847 0.61649 0.84399 C 0.61927 0.84399 0.61927 0.84723 0.61927 0.85116 C 0.62205 0.85116 0.62205 0.84723 0.62205 0.84399 C 0.625 0.84399 0.625 0.84723 0.625 0.85116 " pathEditMode="relative" rAng="0" ptsTypes="fffffffffffffffffff">
                                      <p:cBhvr>
                                        <p:cTn id="10" dur="2000" fill="hold"/>
                                        <p:tgtEl>
                                          <p:spTgt spid="2"/>
                                        </p:tgtEl>
                                        <p:attrNameLst>
                                          <p:attrName>ppt_x</p:attrName>
                                          <p:attrName>ppt_y</p:attrName>
                                        </p:attrNameLst>
                                      </p:cBhvr>
                                      <p:rCtr x="28542" y="38472"/>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t="19167" r="-278" b="5833"/>
          <a:stretch/>
        </p:blipFill>
        <p:spPr bwMode="auto">
          <a:xfrm>
            <a:off x="0" y="0"/>
            <a:ext cx="1222586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914400" y="2514600"/>
            <a:ext cx="10566400" cy="1828800"/>
          </a:xfrm>
          <a:prstGeom prst="rect">
            <a:avLst/>
          </a:prstGeom>
          <a:solidFill>
            <a:srgbClr val="A6A6A6">
              <a:alpha val="65000"/>
            </a:srgbClr>
          </a:solidFill>
          <a:ln>
            <a:noFill/>
          </a:ln>
          <a:extLst/>
        </p:spPr>
        <p:txBody>
          <a:bodyPr/>
          <a:lstStyle>
            <a:lvl1pPr marL="342900" indent="-342900">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marL="609585" lvl="1" indent="0" algn="ctr">
              <a:spcBef>
                <a:spcPct val="20000"/>
              </a:spcBef>
              <a:spcAft>
                <a:spcPts val="2400"/>
              </a:spcAft>
              <a:buClr>
                <a:schemeClr val="accent2"/>
              </a:buClr>
              <a:buSzPct val="70000"/>
              <a:defRPr/>
            </a:pPr>
            <a:r>
              <a:rPr lang="en-US" sz="3733" b="1" dirty="0">
                <a:latin typeface="Arial" charset="0"/>
                <a:cs typeface="Arial" charset="0"/>
              </a:rPr>
              <a:t>Stops in 1 second</a:t>
            </a:r>
          </a:p>
          <a:p>
            <a:pPr marL="609585" lvl="1" indent="0" algn="ctr">
              <a:spcBef>
                <a:spcPct val="20000"/>
              </a:spcBef>
              <a:spcAft>
                <a:spcPts val="2400"/>
              </a:spcAft>
              <a:buClr>
                <a:schemeClr val="accent2"/>
              </a:buClr>
              <a:buSzPct val="70000"/>
              <a:defRPr/>
            </a:pPr>
            <a:r>
              <a:rPr lang="en-US" sz="3733" b="1" dirty="0">
                <a:latin typeface="Arial" charset="0"/>
                <a:cs typeface="Arial" charset="0"/>
              </a:rPr>
              <a:t>Acceleration=45 feet/sec/sec</a:t>
            </a:r>
            <a:endParaRPr lang="en-US" sz="5867" b="1" u="sng" dirty="0">
              <a:latin typeface="Arial" charset="0"/>
              <a:cs typeface="Arial" charset="0"/>
            </a:endParaRPr>
          </a:p>
          <a:p>
            <a:pPr marL="609585" lvl="1" indent="0" algn="ctr">
              <a:spcBef>
                <a:spcPct val="20000"/>
              </a:spcBef>
              <a:spcAft>
                <a:spcPts val="2400"/>
              </a:spcAft>
              <a:buClr>
                <a:schemeClr val="accent2"/>
              </a:buClr>
              <a:buSzPct val="70000"/>
              <a:defRPr/>
            </a:pPr>
            <a:endParaRPr lang="en-US" sz="3733" b="1" dirty="0">
              <a:latin typeface="Arial" charset="0"/>
              <a:cs typeface="Arial" charset="0"/>
            </a:endParaRPr>
          </a:p>
          <a:p>
            <a:pPr>
              <a:spcBef>
                <a:spcPct val="20000"/>
              </a:spcBef>
              <a:spcAft>
                <a:spcPts val="2400"/>
              </a:spcAft>
              <a:buClr>
                <a:schemeClr val="hlink"/>
              </a:buClr>
              <a:buSzPct val="70000"/>
              <a:defRPr/>
            </a:pPr>
            <a:endParaRPr lang="en-US" sz="4267" b="1" dirty="0">
              <a:latin typeface="Arial" charset="0"/>
              <a:cs typeface="Arial" charset="0"/>
            </a:endParaRPr>
          </a:p>
        </p:txBody>
      </p:sp>
      <p:sp>
        <p:nvSpPr>
          <p:cNvPr id="2" name="Title 1"/>
          <p:cNvSpPr>
            <a:spLocks noGrp="1"/>
          </p:cNvSpPr>
          <p:nvPr>
            <p:ph type="title"/>
          </p:nvPr>
        </p:nvSpPr>
        <p:spPr>
          <a:xfrm>
            <a:off x="304800" y="279402"/>
            <a:ext cx="11785600" cy="715961"/>
          </a:xfrm>
          <a:solidFill>
            <a:srgbClr val="A6A6A6">
              <a:alpha val="71000"/>
            </a:srgbClr>
          </a:solidFill>
        </p:spPr>
        <p:txBody>
          <a:bodyPr>
            <a:normAutofit fontScale="90000"/>
          </a:bodyPr>
          <a:lstStyle/>
          <a:p>
            <a:r>
              <a:rPr lang="en-US" sz="4800" b="1" dirty="0">
                <a:latin typeface="Arial" charset="0"/>
                <a:cs typeface="Arial" charset="0"/>
              </a:rPr>
              <a:t>A car traveling at 30 MPH hits a tree…</a:t>
            </a:r>
            <a:endParaRPr lang="en-US" sz="4800" dirty="0"/>
          </a:p>
        </p:txBody>
      </p:sp>
      <p:sp>
        <p:nvSpPr>
          <p:cNvPr id="6" name="Rectangle 3"/>
          <p:cNvSpPr txBox="1">
            <a:spLocks noChangeArrowheads="1"/>
          </p:cNvSpPr>
          <p:nvPr/>
        </p:nvSpPr>
        <p:spPr bwMode="auto">
          <a:xfrm>
            <a:off x="1117600" y="990600"/>
            <a:ext cx="10566400" cy="1117600"/>
          </a:xfrm>
          <a:prstGeom prst="rect">
            <a:avLst/>
          </a:prstGeom>
          <a:solidFill>
            <a:srgbClr val="A6A6A6">
              <a:alpha val="65000"/>
            </a:srgbClr>
          </a:solidFill>
          <a:ln>
            <a:noFill/>
          </a:ln>
          <a:extLst/>
        </p:spPr>
        <p:txBody>
          <a:bodyPr/>
          <a:lstStyle>
            <a:lvl1pPr marL="342900" indent="-342900">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lgn="ctr">
              <a:spcBef>
                <a:spcPct val="20000"/>
              </a:spcBef>
              <a:spcAft>
                <a:spcPts val="2400"/>
              </a:spcAft>
              <a:buClr>
                <a:schemeClr val="hlink"/>
              </a:buClr>
              <a:buSzPct val="70000"/>
              <a:defRPr/>
            </a:pPr>
            <a:r>
              <a:rPr lang="en-US" sz="4267" b="1" dirty="0">
                <a:latin typeface="Arial" charset="0"/>
                <a:cs typeface="Arial" charset="0"/>
              </a:rPr>
              <a:t>10 pound child passenger</a:t>
            </a:r>
          </a:p>
        </p:txBody>
      </p:sp>
      <p:sp>
        <p:nvSpPr>
          <p:cNvPr id="7" name="Rectangle 3"/>
          <p:cNvSpPr txBox="1">
            <a:spLocks noChangeArrowheads="1"/>
          </p:cNvSpPr>
          <p:nvPr/>
        </p:nvSpPr>
        <p:spPr bwMode="auto">
          <a:xfrm>
            <a:off x="914400" y="5257800"/>
            <a:ext cx="10566400" cy="1422400"/>
          </a:xfrm>
          <a:prstGeom prst="rect">
            <a:avLst/>
          </a:prstGeom>
          <a:solidFill>
            <a:srgbClr val="A6A6A6">
              <a:alpha val="65000"/>
            </a:srgbClr>
          </a:solidFill>
          <a:ln>
            <a:noFill/>
          </a:ln>
          <a:extLst/>
        </p:spPr>
        <p:txBody>
          <a:bodyPr/>
          <a:lstStyle>
            <a:lvl1pPr marL="342900" indent="-342900">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marL="609585" lvl="1" indent="0" algn="ctr">
              <a:spcBef>
                <a:spcPct val="20000"/>
              </a:spcBef>
              <a:spcAft>
                <a:spcPts val="2400"/>
              </a:spcAft>
              <a:buClr>
                <a:schemeClr val="accent2"/>
              </a:buClr>
              <a:buSzPct val="70000"/>
              <a:defRPr/>
            </a:pPr>
            <a:r>
              <a:rPr lang="en-US" sz="3733" b="1">
                <a:latin typeface="Arial" charset="0"/>
                <a:cs typeface="Arial" charset="0"/>
              </a:rPr>
              <a:t>Inertia= </a:t>
            </a:r>
            <a:r>
              <a:rPr lang="en-US" sz="3733" b="1" dirty="0">
                <a:latin typeface="Arial" charset="0"/>
                <a:cs typeface="Arial" charset="0"/>
              </a:rPr>
              <a:t>10lb (45 feet/sec/sec)=</a:t>
            </a:r>
            <a:r>
              <a:rPr lang="en-US" sz="5867" b="1" u="sng" dirty="0">
                <a:latin typeface="Arial" charset="0"/>
                <a:cs typeface="Arial" charset="0"/>
              </a:rPr>
              <a:t>450 </a:t>
            </a:r>
            <a:r>
              <a:rPr lang="en-US" sz="5867" b="1" u="sng" dirty="0" err="1">
                <a:latin typeface="Arial" charset="0"/>
                <a:cs typeface="Arial" charset="0"/>
              </a:rPr>
              <a:t>lb</a:t>
            </a:r>
            <a:endParaRPr lang="en-US" sz="5867" b="1" u="sng" dirty="0">
              <a:latin typeface="Arial" charset="0"/>
              <a:cs typeface="Arial" charset="0"/>
            </a:endParaRPr>
          </a:p>
          <a:p>
            <a:pPr marL="609585" lvl="1" indent="0" algn="ctr">
              <a:spcBef>
                <a:spcPct val="20000"/>
              </a:spcBef>
              <a:spcAft>
                <a:spcPts val="2400"/>
              </a:spcAft>
              <a:buClr>
                <a:schemeClr val="accent2"/>
              </a:buClr>
              <a:buSzPct val="70000"/>
              <a:defRPr/>
            </a:pPr>
            <a:endParaRPr lang="en-US" sz="3733" b="1" dirty="0">
              <a:latin typeface="Arial" charset="0"/>
              <a:cs typeface="Arial" charset="0"/>
            </a:endParaRPr>
          </a:p>
          <a:p>
            <a:pPr>
              <a:spcBef>
                <a:spcPct val="20000"/>
              </a:spcBef>
              <a:spcAft>
                <a:spcPts val="2400"/>
              </a:spcAft>
              <a:buClr>
                <a:schemeClr val="hlink"/>
              </a:buClr>
              <a:buSzPct val="70000"/>
              <a:defRPr/>
            </a:pPr>
            <a:endParaRPr lang="en-US" sz="4267" b="1" dirty="0">
              <a:latin typeface="Arial" charset="0"/>
              <a:cs typeface="Arial" charset="0"/>
            </a:endParaRPr>
          </a:p>
        </p:txBody>
      </p:sp>
    </p:spTree>
    <p:extLst>
      <p:ext uri="{BB962C8B-B14F-4D97-AF65-F5344CB8AC3E}">
        <p14:creationId xmlns:p14="http://schemas.microsoft.com/office/powerpoint/2010/main" val="3664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inting-finger.jpg"/>
          <p:cNvPicPr>
            <a:picLocks noChangeAspect="1"/>
          </p:cNvPicPr>
          <p:nvPr/>
        </p:nvPicPr>
        <p:blipFill rotWithShape="1">
          <a:blip r:embed="rId2">
            <a:extLst>
              <a:ext uri="{28A0092B-C50C-407E-A947-70E740481C1C}">
                <a14:useLocalDpi xmlns:a14="http://schemas.microsoft.com/office/drawing/2010/main" val="0"/>
              </a:ext>
            </a:extLst>
          </a:blip>
          <a:srcRect l="1613" b="6417"/>
          <a:stretch/>
        </p:blipFill>
        <p:spPr bwMode="auto">
          <a:xfrm>
            <a:off x="6299200" y="1701800"/>
            <a:ext cx="61976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1" name="Rectangle 2"/>
          <p:cNvSpPr txBox="1">
            <a:spLocks noRot="1" noChangeArrowheads="1"/>
          </p:cNvSpPr>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lgn="ctr">
              <a:buClr>
                <a:schemeClr val="tx1"/>
              </a:buClr>
            </a:pPr>
            <a:r>
              <a:rPr lang="en-US" sz="5867" b="1">
                <a:solidFill>
                  <a:srgbClr val="000000"/>
                </a:solidFill>
                <a:latin typeface="Arial" charset="0"/>
                <a:cs typeface="Arial" charset="0"/>
              </a:rPr>
              <a:t>More about force</a:t>
            </a:r>
          </a:p>
        </p:txBody>
      </p:sp>
      <p:sp>
        <p:nvSpPr>
          <p:cNvPr id="39938" name="Rectangle 3"/>
          <p:cNvSpPr txBox="1">
            <a:spLocks noChangeArrowheads="1"/>
          </p:cNvSpPr>
          <p:nvPr/>
        </p:nvSpPr>
        <p:spPr bwMode="auto">
          <a:xfrm>
            <a:off x="304800" y="1524000"/>
            <a:ext cx="66040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spcBef>
                <a:spcPct val="20000"/>
              </a:spcBef>
              <a:buClr>
                <a:schemeClr val="hlink"/>
              </a:buClr>
              <a:buSzPct val="70000"/>
              <a:buFont typeface="Wingdings" charset="0"/>
              <a:buChar char="n"/>
              <a:defRPr/>
            </a:pPr>
            <a:endParaRPr lang="en-US" sz="4267" dirty="0">
              <a:latin typeface="Arial"/>
              <a:cs typeface="Arial"/>
            </a:endParaRPr>
          </a:p>
          <a:p>
            <a:pPr>
              <a:spcBef>
                <a:spcPct val="20000"/>
              </a:spcBef>
              <a:buClr>
                <a:schemeClr val="hlink"/>
              </a:buClr>
              <a:buSzPct val="70000"/>
              <a:buFont typeface="Wingdings" charset="0"/>
              <a:buChar char="n"/>
              <a:defRPr/>
            </a:pPr>
            <a:endParaRPr lang="en-US" sz="4267" dirty="0">
              <a:latin typeface="Arial"/>
              <a:cs typeface="Arial"/>
            </a:endParaRPr>
          </a:p>
          <a:p>
            <a:pPr marL="685783" indent="-685783">
              <a:spcBef>
                <a:spcPct val="20000"/>
              </a:spcBef>
              <a:buClr>
                <a:schemeClr val="tx1"/>
              </a:buClr>
              <a:buSzPct val="70000"/>
              <a:buFont typeface="+mj-lt"/>
              <a:buAutoNum type="arabicPeriod"/>
              <a:defRPr/>
            </a:pPr>
            <a:r>
              <a:rPr lang="en-US" sz="4267" dirty="0">
                <a:latin typeface="Arial"/>
                <a:cs typeface="Arial"/>
              </a:rPr>
              <a:t>Force per unit of area is key</a:t>
            </a:r>
          </a:p>
          <a:p>
            <a:pPr marL="685783" indent="-685783">
              <a:spcBef>
                <a:spcPct val="20000"/>
              </a:spcBef>
              <a:buClr>
                <a:schemeClr val="tx1"/>
              </a:buClr>
              <a:buSzPct val="70000"/>
              <a:buFont typeface="+mj-lt"/>
              <a:buAutoNum type="arabicPeriod"/>
              <a:defRPr/>
            </a:pPr>
            <a:endParaRPr lang="en-US" sz="4267" dirty="0">
              <a:latin typeface="Arial"/>
              <a:cs typeface="Arial"/>
            </a:endParaRPr>
          </a:p>
          <a:p>
            <a:pPr marL="685783" indent="-685783">
              <a:spcBef>
                <a:spcPct val="20000"/>
              </a:spcBef>
              <a:buClr>
                <a:schemeClr val="tx1"/>
              </a:buClr>
              <a:buSzPct val="70000"/>
              <a:buFont typeface="+mj-lt"/>
              <a:buAutoNum type="arabicPeriod"/>
              <a:defRPr/>
            </a:pPr>
            <a:r>
              <a:rPr lang="en-US" sz="4267" dirty="0">
                <a:latin typeface="Arial"/>
                <a:cs typeface="Arial"/>
              </a:rPr>
              <a:t>Minimize acceleration into the impact</a:t>
            </a:r>
          </a:p>
        </p:txBody>
      </p:sp>
    </p:spTree>
    <p:extLst>
      <p:ext uri="{BB962C8B-B14F-4D97-AF65-F5344CB8AC3E}">
        <p14:creationId xmlns:p14="http://schemas.microsoft.com/office/powerpoint/2010/main" val="202455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car seat stuff 007"/>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5293" t="2599" b="2599"/>
          <a:stretch/>
        </p:blipFill>
        <p:spPr>
          <a:xfrm>
            <a:off x="0" y="2"/>
            <a:ext cx="10160000" cy="6860823"/>
          </a:xfrm>
        </p:spPr>
      </p:pic>
    </p:spTree>
    <p:extLst>
      <p:ext uri="{BB962C8B-B14F-4D97-AF65-F5344CB8AC3E}">
        <p14:creationId xmlns:p14="http://schemas.microsoft.com/office/powerpoint/2010/main" val="1320087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429000" y="4648200"/>
            <a:ext cx="5029200" cy="838200"/>
          </a:xfrm>
        </p:spPr>
        <p:txBody>
          <a:bodyPr>
            <a:normAutofit fontScale="92500" lnSpcReduction="20000"/>
          </a:bodyPr>
          <a:lstStyle/>
          <a:p>
            <a:pPr algn="ctr">
              <a:spcBef>
                <a:spcPts val="0"/>
              </a:spcBef>
              <a:buNone/>
            </a:pPr>
            <a:r>
              <a:rPr lang="en-US" sz="1800" dirty="0">
                <a:solidFill>
                  <a:schemeClr val="bg1"/>
                </a:solidFill>
              </a:rPr>
              <a:t>T. Bella Dinh-Zarr, PhD, MPH</a:t>
            </a:r>
          </a:p>
          <a:p>
            <a:pPr algn="ctr">
              <a:spcBef>
                <a:spcPts val="0"/>
              </a:spcBef>
              <a:buNone/>
            </a:pPr>
            <a:r>
              <a:rPr lang="en-US" sz="1800" dirty="0">
                <a:solidFill>
                  <a:schemeClr val="bg1"/>
                </a:solidFill>
              </a:rPr>
              <a:t>Vice Chairman</a:t>
            </a:r>
          </a:p>
          <a:p>
            <a:pPr algn="ctr">
              <a:spcBef>
                <a:spcPts val="0"/>
              </a:spcBef>
              <a:buNone/>
            </a:pPr>
            <a:endParaRPr lang="en-US" sz="1800" dirty="0">
              <a:solidFill>
                <a:schemeClr val="bg1"/>
              </a:solidFill>
            </a:endParaRPr>
          </a:p>
          <a:p>
            <a:pPr algn="ctr">
              <a:spcBef>
                <a:spcPts val="0"/>
              </a:spcBef>
              <a:buNone/>
            </a:pPr>
            <a:r>
              <a:rPr lang="en-US" sz="1800" dirty="0">
                <a:solidFill>
                  <a:schemeClr val="bg1"/>
                </a:solidFill>
              </a:rPr>
              <a:t>November 3, 2015</a:t>
            </a:r>
          </a:p>
        </p:txBody>
      </p:sp>
      <p:sp>
        <p:nvSpPr>
          <p:cNvPr id="7" name="Title 4"/>
          <p:cNvSpPr>
            <a:spLocks noGrp="1"/>
          </p:cNvSpPr>
          <p:nvPr>
            <p:ph type="title"/>
          </p:nvPr>
        </p:nvSpPr>
        <p:spPr>
          <a:xfrm>
            <a:off x="2057400" y="2895600"/>
            <a:ext cx="7924800" cy="1371600"/>
          </a:xfrm>
        </p:spPr>
        <p:txBody>
          <a:bodyPr>
            <a:normAutofit fontScale="90000"/>
          </a:bodyPr>
          <a:lstStyle/>
          <a:p>
            <a:pPr algn="ctr"/>
            <a:r>
              <a:rPr lang="en-US" sz="3200" b="1" i="1" dirty="0"/>
              <a:t>Safe Kids Town Meeting: New Wave of Child Passenger Safety Laws</a:t>
            </a:r>
            <a:br>
              <a:rPr lang="en-US" sz="3200" b="1" i="1" dirty="0"/>
            </a:br>
            <a:r>
              <a:rPr lang="en-US" sz="3200" b="1" i="1" dirty="0"/>
              <a:t/>
            </a:r>
            <a:br>
              <a:rPr lang="en-US" sz="3200" b="1" i="1" dirty="0"/>
            </a:br>
            <a:endParaRPr lang="en-US" sz="3200" i="1" dirty="0"/>
          </a:p>
        </p:txBody>
      </p:sp>
    </p:spTree>
    <p:extLst>
      <p:ext uri="{BB962C8B-B14F-4D97-AF65-F5344CB8AC3E}">
        <p14:creationId xmlns:p14="http://schemas.microsoft.com/office/powerpoint/2010/main" val="3433759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4" y="1731134"/>
            <a:ext cx="243723" cy="489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20651" tIns="59267" rIns="120651" bIns="59267" anchor="ctr">
            <a:spAutoFit/>
          </a:bodyPr>
          <a:lstStyle/>
          <a:p>
            <a:endParaRPr lang="en-US" sz="2400">
              <a:solidFill>
                <a:schemeClr val="tx2"/>
              </a:solidFill>
              <a:latin typeface="Arial" charset="0"/>
              <a:cs typeface="Arial" charset="0"/>
            </a:endParaRPr>
          </a:p>
        </p:txBody>
      </p:sp>
      <p:sp>
        <p:nvSpPr>
          <p:cNvPr id="64514" name="Text Box 3"/>
          <p:cNvSpPr txBox="1">
            <a:spLocks noChangeArrowheads="1"/>
          </p:cNvSpPr>
          <p:nvPr/>
        </p:nvSpPr>
        <p:spPr bwMode="auto">
          <a:xfrm>
            <a:off x="817038" y="5300136"/>
            <a:ext cx="11237383" cy="932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lIns="120651" tIns="59267" rIns="120651" bIns="59267">
            <a:spAutoFit/>
          </a:bodyPr>
          <a:lstStyle>
            <a:lvl1pPr>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lgn="ctr">
              <a:lnSpc>
                <a:spcPct val="110000"/>
              </a:lnSpc>
              <a:spcBef>
                <a:spcPct val="50000"/>
              </a:spcBef>
            </a:pPr>
            <a:r>
              <a:rPr lang="en-US" sz="4800" b="1" dirty="0">
                <a:solidFill>
                  <a:srgbClr val="000000"/>
                </a:solidFill>
                <a:latin typeface="Arial" charset="0"/>
                <a:cs typeface="Arial" charset="0"/>
              </a:rPr>
              <a:t>Arms and legs are safer rear facing!</a:t>
            </a:r>
          </a:p>
        </p:txBody>
      </p:sp>
      <p:pic>
        <p:nvPicPr>
          <p:cNvPr id="64516" name="Picture 5" descr="RF861_70"/>
          <p:cNvPicPr>
            <a:picLocks noChangeAspect="1" noChangeArrowheads="1"/>
          </p:cNvPicPr>
          <p:nvPr/>
        </p:nvPicPr>
        <p:blipFill rotWithShape="1">
          <a:blip r:embed="rId2">
            <a:extLst>
              <a:ext uri="{28A0092B-C50C-407E-A947-70E740481C1C}">
                <a14:useLocalDpi xmlns:a14="http://schemas.microsoft.com/office/drawing/2010/main" val="0"/>
              </a:ext>
            </a:extLst>
          </a:blip>
          <a:srcRect l="3156" r="23651"/>
          <a:stretch/>
        </p:blipFill>
        <p:spPr bwMode="auto">
          <a:xfrm>
            <a:off x="5602821" y="0"/>
            <a:ext cx="6589179" cy="5053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7" name="Text Box 21"/>
          <p:cNvSpPr txBox="1">
            <a:spLocks noChangeArrowheads="1"/>
          </p:cNvSpPr>
          <p:nvPr/>
        </p:nvSpPr>
        <p:spPr bwMode="auto">
          <a:xfrm>
            <a:off x="10566400" y="6553202"/>
            <a:ext cx="1854200" cy="379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ranklin Gothic Book" charset="0"/>
                <a:ea typeface="ＭＳ Ｐゴシック" charset="0"/>
                <a:cs typeface="ＭＳ Ｐゴシック" charset="0"/>
              </a:defRPr>
            </a:lvl1pPr>
            <a:lvl2pPr marL="742950" indent="-285750">
              <a:defRPr sz="2800">
                <a:solidFill>
                  <a:schemeClr val="tx1"/>
                </a:solidFill>
                <a:latin typeface="Franklin Gothic Book" charset="0"/>
                <a:ea typeface="ＭＳ Ｐゴシック" charset="0"/>
              </a:defRPr>
            </a:lvl2pPr>
            <a:lvl3pPr marL="1143000" indent="-228600">
              <a:defRPr sz="2800">
                <a:solidFill>
                  <a:schemeClr val="tx1"/>
                </a:solidFill>
                <a:latin typeface="Franklin Gothic Book" charset="0"/>
                <a:ea typeface="ＭＳ Ｐゴシック" charset="0"/>
              </a:defRPr>
            </a:lvl3pPr>
            <a:lvl4pPr marL="1600200" indent="-228600">
              <a:defRPr sz="2800">
                <a:solidFill>
                  <a:schemeClr val="tx1"/>
                </a:solidFill>
                <a:latin typeface="Franklin Gothic Book" charset="0"/>
                <a:ea typeface="ＭＳ Ｐゴシック" charset="0"/>
              </a:defRPr>
            </a:lvl4pPr>
            <a:lvl5pPr marL="2057400" indent="-228600">
              <a:defRPr sz="28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8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8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8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800">
                <a:solidFill>
                  <a:schemeClr val="tx1"/>
                </a:solidFill>
                <a:latin typeface="Franklin Gothic Book" charset="0"/>
                <a:ea typeface="ＭＳ Ｐゴシック" charset="0"/>
              </a:defRPr>
            </a:lvl9pPr>
          </a:lstStyle>
          <a:p>
            <a:pPr>
              <a:spcBef>
                <a:spcPct val="50000"/>
              </a:spcBef>
            </a:pPr>
            <a:r>
              <a:rPr lang="en-US" sz="1867">
                <a:solidFill>
                  <a:schemeClr val="tx2"/>
                </a:solidFill>
                <a:latin typeface="Arial" charset="0"/>
                <a:cs typeface="Arial" charset="0"/>
              </a:rPr>
              <a:t>NASS-CDS</a:t>
            </a:r>
          </a:p>
        </p:txBody>
      </p:sp>
      <p:pic>
        <p:nvPicPr>
          <p:cNvPr id="64515" name="Picture 4" descr="FF86070"/>
          <p:cNvPicPr>
            <a:picLocks noChangeAspect="1" noChangeArrowheads="1"/>
          </p:cNvPicPr>
          <p:nvPr/>
        </p:nvPicPr>
        <p:blipFill rotWithShape="1">
          <a:blip r:embed="rId3">
            <a:extLst>
              <a:ext uri="{28A0092B-C50C-407E-A947-70E740481C1C}">
                <a14:useLocalDpi xmlns:a14="http://schemas.microsoft.com/office/drawing/2010/main" val="0"/>
              </a:ext>
            </a:extLst>
          </a:blip>
          <a:srcRect l="14884" r="33960" b="18222"/>
          <a:stretch/>
        </p:blipFill>
        <p:spPr bwMode="auto">
          <a:xfrm>
            <a:off x="1" y="-1"/>
            <a:ext cx="5602820" cy="4947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886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Grp="1" noChangeAspect="1" noChangeArrowheads="1"/>
          </p:cNvPicPr>
          <p:nvPr>
            <p:ph/>
          </p:nvPr>
        </p:nvPicPr>
        <p:blipFill>
          <a:blip r:embed="rId2"/>
          <a:srcRect t="755" b="755"/>
          <a:stretch>
            <a:fillRect/>
          </a:stretch>
        </p:blipFill>
        <p:spPr>
          <a:noFill/>
        </p:spPr>
      </p:pic>
    </p:spTree>
    <p:extLst>
      <p:ext uri="{BB962C8B-B14F-4D97-AF65-F5344CB8AC3E}">
        <p14:creationId xmlns:p14="http://schemas.microsoft.com/office/powerpoint/2010/main" val="36629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usten RF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9257075" y="6376064"/>
            <a:ext cx="2871042"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667" dirty="0" err="1">
                <a:solidFill>
                  <a:srgbClr val="FFFFFF"/>
                </a:solidFill>
                <a:latin typeface="Corbel" charset="0"/>
              </a:rPr>
              <a:t>Henary</a:t>
            </a:r>
            <a:r>
              <a:rPr lang="en-US" sz="2667" dirty="0">
                <a:solidFill>
                  <a:srgbClr val="FFFFFF"/>
                </a:solidFill>
                <a:latin typeface="Corbel" charset="0"/>
              </a:rPr>
              <a:t> </a:t>
            </a:r>
            <a:r>
              <a:rPr lang="en-US" sz="2667" dirty="0" err="1">
                <a:solidFill>
                  <a:srgbClr val="FFFFFF"/>
                </a:solidFill>
                <a:latin typeface="Corbel" charset="0"/>
              </a:rPr>
              <a:t>et.al</a:t>
            </a:r>
            <a:r>
              <a:rPr lang="en-US" sz="2667" dirty="0">
                <a:solidFill>
                  <a:srgbClr val="FFFFFF"/>
                </a:solidFill>
                <a:latin typeface="Corbel" charset="0"/>
              </a:rPr>
              <a:t> – 2007</a:t>
            </a:r>
          </a:p>
        </p:txBody>
      </p:sp>
      <p:sp>
        <p:nvSpPr>
          <p:cNvPr id="11" name="Content Placeholder 5"/>
          <p:cNvSpPr>
            <a:spLocks noGrp="1"/>
          </p:cNvSpPr>
          <p:nvPr>
            <p:ph sz="half" idx="2"/>
          </p:nvPr>
        </p:nvSpPr>
        <p:spPr>
          <a:xfrm>
            <a:off x="6570133" y="1"/>
            <a:ext cx="5621867" cy="2133600"/>
          </a:xfrm>
          <a:solidFill>
            <a:srgbClr val="595959">
              <a:alpha val="52000"/>
            </a:srgbClr>
          </a:solidFill>
        </p:spPr>
        <p:txBody>
          <a:bodyPr>
            <a:noAutofit/>
          </a:bodyPr>
          <a:lstStyle/>
          <a:p>
            <a:pPr marL="0" indent="0" algn="ctr">
              <a:buNone/>
            </a:pPr>
            <a:r>
              <a:rPr lang="en-US" sz="4267" b="1" u="sng" dirty="0">
                <a:solidFill>
                  <a:srgbClr val="FFFFFF"/>
                </a:solidFill>
                <a:latin typeface="Arial"/>
                <a:cs typeface="Arial"/>
              </a:rPr>
              <a:t>75% less likely </a:t>
            </a:r>
            <a:r>
              <a:rPr lang="en-US" sz="4267" dirty="0">
                <a:solidFill>
                  <a:srgbClr val="FFFFFF"/>
                </a:solidFill>
                <a:latin typeface="Arial"/>
                <a:cs typeface="Arial"/>
              </a:rPr>
              <a:t>to suffer injuries to head, neck, spinal cord. </a:t>
            </a:r>
          </a:p>
          <a:p>
            <a:pPr marL="0" indent="0" algn="ctr">
              <a:buNone/>
            </a:pPr>
            <a:endParaRPr lang="en-US" sz="4000" b="1" dirty="0">
              <a:solidFill>
                <a:srgbClr val="FFFFFF"/>
              </a:solidFill>
              <a:latin typeface="Arial"/>
              <a:cs typeface="Arial"/>
            </a:endParaRPr>
          </a:p>
        </p:txBody>
      </p:sp>
      <p:sp>
        <p:nvSpPr>
          <p:cNvPr id="8" name="Content Placeholder 5"/>
          <p:cNvSpPr>
            <a:spLocks noGrp="1"/>
          </p:cNvSpPr>
          <p:nvPr>
            <p:ph sz="half" idx="2"/>
          </p:nvPr>
        </p:nvSpPr>
        <p:spPr>
          <a:xfrm>
            <a:off x="-16933" y="1855458"/>
            <a:ext cx="3776133" cy="5019476"/>
          </a:xfrm>
          <a:solidFill>
            <a:srgbClr val="595959">
              <a:alpha val="52000"/>
            </a:srgbClr>
          </a:solidFill>
        </p:spPr>
        <p:txBody>
          <a:bodyPr>
            <a:noAutofit/>
          </a:bodyPr>
          <a:lstStyle/>
          <a:p>
            <a:pPr marL="0" indent="0" algn="ctr">
              <a:buNone/>
            </a:pPr>
            <a:r>
              <a:rPr lang="en-US" sz="4000" b="1" dirty="0">
                <a:solidFill>
                  <a:srgbClr val="FFFFFF"/>
                </a:solidFill>
                <a:latin typeface="Arial"/>
                <a:cs typeface="Arial"/>
              </a:rPr>
              <a:t>Children age 1-2 years riding rear-facing have a </a:t>
            </a:r>
            <a:r>
              <a:rPr lang="en-US" sz="6400" b="1" u="sng" dirty="0">
                <a:solidFill>
                  <a:srgbClr val="FFFFFF"/>
                </a:solidFill>
                <a:latin typeface="Arial"/>
                <a:cs typeface="Arial"/>
              </a:rPr>
              <a:t>532% </a:t>
            </a:r>
          </a:p>
          <a:p>
            <a:pPr marL="0" indent="0" algn="ctr">
              <a:buNone/>
            </a:pPr>
            <a:r>
              <a:rPr lang="en-US" sz="4000" b="1" dirty="0">
                <a:solidFill>
                  <a:srgbClr val="FFFFFF"/>
                </a:solidFill>
                <a:latin typeface="Arial"/>
                <a:cs typeface="Arial"/>
              </a:rPr>
              <a:t>decreased risk of injury</a:t>
            </a:r>
          </a:p>
        </p:txBody>
      </p:sp>
    </p:spTree>
    <p:extLst>
      <p:ext uri="{BB962C8B-B14F-4D97-AF65-F5344CB8AC3E}">
        <p14:creationId xmlns:p14="http://schemas.microsoft.com/office/powerpoint/2010/main" val="231811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a:stretch/>
        </p:blipFill>
        <p:spPr>
          <a:xfrm>
            <a:off x="-1" y="-1"/>
            <a:ext cx="12192001" cy="6946452"/>
          </a:xfrm>
          <a:prstGeom prst="rect">
            <a:avLst/>
          </a:prstGeom>
        </p:spPr>
      </p:pic>
      <p:sp>
        <p:nvSpPr>
          <p:cNvPr id="87041" name="Title 1"/>
          <p:cNvSpPr>
            <a:spLocks noGrp="1"/>
          </p:cNvSpPr>
          <p:nvPr>
            <p:ph type="title"/>
          </p:nvPr>
        </p:nvSpPr>
        <p:spPr>
          <a:xfrm>
            <a:off x="6753381" y="609588"/>
            <a:ext cx="5438619" cy="1143000"/>
          </a:xfrm>
        </p:spPr>
        <p:txBody>
          <a:bodyPr>
            <a:noAutofit/>
          </a:bodyPr>
          <a:lstStyle/>
          <a:p>
            <a:r>
              <a:rPr lang="en-US" sz="6400" b="1" dirty="0">
                <a:latin typeface="Arial"/>
                <a:ea typeface="ＭＳ Ｐゴシック" charset="0"/>
                <a:cs typeface="Arial"/>
              </a:rPr>
              <a:t>Legislation is effective!</a:t>
            </a:r>
          </a:p>
        </p:txBody>
      </p:sp>
      <p:sp>
        <p:nvSpPr>
          <p:cNvPr id="87042" name="Content Placeholder 2"/>
          <p:cNvSpPr>
            <a:spLocks noGrp="1"/>
          </p:cNvSpPr>
          <p:nvPr>
            <p:ph idx="1"/>
          </p:nvPr>
        </p:nvSpPr>
        <p:spPr>
          <a:xfrm>
            <a:off x="0" y="5147734"/>
            <a:ext cx="12192000" cy="1798717"/>
          </a:xfrm>
          <a:solidFill>
            <a:schemeClr val="bg2">
              <a:lumMod val="90000"/>
              <a:alpha val="88000"/>
            </a:schemeClr>
          </a:solidFill>
        </p:spPr>
        <p:txBody>
          <a:bodyPr>
            <a:normAutofit/>
          </a:bodyPr>
          <a:lstStyle/>
          <a:p>
            <a:pPr algn="ctr"/>
            <a:r>
              <a:rPr lang="en-US" dirty="0">
                <a:latin typeface="Arial"/>
                <a:ea typeface="ＭＳ Ｐゴシック" charset="0"/>
                <a:cs typeface="Arial"/>
              </a:rPr>
              <a:t>Up to 50% increase in restraint usage</a:t>
            </a:r>
          </a:p>
          <a:p>
            <a:pPr algn="ctr"/>
            <a:r>
              <a:rPr lang="en-US" dirty="0">
                <a:latin typeface="Arial"/>
                <a:ea typeface="ＭＳ Ｐゴシック" charset="0"/>
                <a:cs typeface="Arial"/>
              </a:rPr>
              <a:t>Primary enforcement </a:t>
            </a:r>
            <a:r>
              <a:rPr lang="en-US" dirty="0" smtClean="0">
                <a:latin typeface="Arial"/>
                <a:ea typeface="ＭＳ Ｐゴシック" charset="0"/>
                <a:cs typeface="Arial"/>
              </a:rPr>
              <a:t>far superior</a:t>
            </a:r>
            <a:endParaRPr lang="en-US" dirty="0">
              <a:latin typeface="Arial"/>
              <a:ea typeface="ＭＳ Ｐゴシック" charset="0"/>
              <a:cs typeface="Arial"/>
            </a:endParaRPr>
          </a:p>
        </p:txBody>
      </p:sp>
      <p:sp>
        <p:nvSpPr>
          <p:cNvPr id="2" name="TextBox 1"/>
          <p:cNvSpPr txBox="1"/>
          <p:nvPr/>
        </p:nvSpPr>
        <p:spPr>
          <a:xfrm>
            <a:off x="-1" y="-1"/>
            <a:ext cx="5162840" cy="2554545"/>
          </a:xfrm>
          <a:prstGeom prst="rect">
            <a:avLst/>
          </a:prstGeom>
          <a:solidFill>
            <a:schemeClr val="accent1">
              <a:lumMod val="60000"/>
              <a:lumOff val="40000"/>
              <a:alpha val="58000"/>
            </a:schemeClr>
          </a:solidFill>
        </p:spPr>
        <p:txBody>
          <a:bodyPr wrap="square" rtlCol="0">
            <a:spAutoFit/>
          </a:bodyPr>
          <a:lstStyle/>
          <a:p>
            <a:r>
              <a:rPr lang="en-US" sz="2400" dirty="0">
                <a:latin typeface="Arial"/>
                <a:ea typeface="ＭＳ Ｐゴシック" charset="0"/>
                <a:cs typeface="Arial"/>
              </a:rPr>
              <a:t>29% decreased expenditure for injury care  </a:t>
            </a:r>
            <a:r>
              <a:rPr lang="en-US" sz="1600" dirty="0" err="1">
                <a:latin typeface="Arial"/>
                <a:ea typeface="ＭＳ Ｐゴシック" charset="0"/>
                <a:cs typeface="Arial"/>
              </a:rPr>
              <a:t>JTrauma</a:t>
            </a:r>
            <a:r>
              <a:rPr lang="en-US" sz="1600" dirty="0">
                <a:latin typeface="Arial"/>
                <a:ea typeface="ＭＳ Ｐゴシック" charset="0"/>
                <a:cs typeface="Arial"/>
              </a:rPr>
              <a:t> 67(1), 2009 </a:t>
            </a:r>
          </a:p>
          <a:p>
            <a:endParaRPr lang="en-US" sz="2400" dirty="0">
              <a:latin typeface="Arial"/>
              <a:ea typeface="ＭＳ Ｐゴシック" charset="0"/>
              <a:cs typeface="Arial"/>
            </a:endParaRPr>
          </a:p>
          <a:p>
            <a:r>
              <a:rPr lang="en-US" sz="2400" dirty="0">
                <a:latin typeface="Arial"/>
                <a:ea typeface="ＭＳ Ｐゴシック" charset="0"/>
                <a:cs typeface="Arial"/>
              </a:rPr>
              <a:t>2005 NY Booster law</a:t>
            </a:r>
          </a:p>
          <a:p>
            <a:pPr lvl="1"/>
            <a:r>
              <a:rPr lang="en-US" sz="2400" dirty="0">
                <a:latin typeface="Arial"/>
                <a:ea typeface="ＭＳ Ｐゴシック" charset="0"/>
                <a:cs typeface="Arial"/>
              </a:rPr>
              <a:t>72% increased usage </a:t>
            </a:r>
          </a:p>
          <a:p>
            <a:pPr lvl="1"/>
            <a:r>
              <a:rPr lang="en-US" sz="2400" dirty="0">
                <a:latin typeface="Arial"/>
                <a:ea typeface="ＭＳ Ｐゴシック" charset="0"/>
                <a:cs typeface="Arial"/>
              </a:rPr>
              <a:t>18% decrease injury rate</a:t>
            </a:r>
          </a:p>
          <a:p>
            <a:pPr lvl="4"/>
            <a:r>
              <a:rPr lang="en-US" sz="1600" dirty="0">
                <a:latin typeface="Arial"/>
                <a:ea typeface="ＭＳ Ｐゴシック" charset="0"/>
                <a:cs typeface="Arial"/>
              </a:rPr>
              <a:t>Pediatrics 126(3), 2010</a:t>
            </a:r>
          </a:p>
        </p:txBody>
      </p:sp>
    </p:spTree>
    <p:extLst>
      <p:ext uri="{BB962C8B-B14F-4D97-AF65-F5344CB8AC3E}">
        <p14:creationId xmlns:p14="http://schemas.microsoft.com/office/powerpoint/2010/main" val="374779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09600" y="-18867"/>
            <a:ext cx="10972800" cy="1143000"/>
          </a:xfrm>
        </p:spPr>
        <p:txBody>
          <a:bodyPr/>
          <a:lstStyle/>
          <a:p>
            <a:r>
              <a:rPr lang="en-US" dirty="0" smtClean="0">
                <a:solidFill>
                  <a:schemeClr val="bg1"/>
                </a:solidFill>
              </a:rPr>
              <a:t>The language of legislation</a:t>
            </a:r>
            <a:endParaRPr lang="en-US" dirty="0">
              <a:solidFill>
                <a:schemeClr val="bg1"/>
              </a:solidFill>
            </a:endParaRPr>
          </a:p>
        </p:txBody>
      </p:sp>
      <p:sp>
        <p:nvSpPr>
          <p:cNvPr id="3" name="Content Placeholder 2"/>
          <p:cNvSpPr>
            <a:spLocks noGrp="1"/>
          </p:cNvSpPr>
          <p:nvPr>
            <p:ph idx="1"/>
          </p:nvPr>
        </p:nvSpPr>
        <p:spPr>
          <a:xfrm>
            <a:off x="316094" y="3031935"/>
            <a:ext cx="11266305" cy="3763963"/>
          </a:xfrm>
          <a:solidFill>
            <a:schemeClr val="bg2">
              <a:lumMod val="50000"/>
              <a:alpha val="50000"/>
            </a:schemeClr>
          </a:solidFill>
        </p:spPr>
        <p:txBody>
          <a:bodyPr/>
          <a:lstStyle/>
          <a:p>
            <a:r>
              <a:rPr lang="en-US" dirty="0" smtClean="0">
                <a:solidFill>
                  <a:srgbClr val="FFFFFF"/>
                </a:solidFill>
              </a:rPr>
              <a:t>Best Practice is based on multiple factors</a:t>
            </a:r>
          </a:p>
          <a:p>
            <a:pPr lvl="1"/>
            <a:r>
              <a:rPr lang="en-US" dirty="0" smtClean="0">
                <a:solidFill>
                  <a:srgbClr val="FFFFFF"/>
                </a:solidFill>
              </a:rPr>
              <a:t>Age</a:t>
            </a:r>
          </a:p>
          <a:p>
            <a:pPr lvl="1"/>
            <a:r>
              <a:rPr lang="en-US" dirty="0" smtClean="0">
                <a:solidFill>
                  <a:srgbClr val="FFFFFF"/>
                </a:solidFill>
              </a:rPr>
              <a:t>Weight</a:t>
            </a:r>
          </a:p>
          <a:p>
            <a:pPr lvl="1"/>
            <a:r>
              <a:rPr lang="en-US" dirty="0" smtClean="0">
                <a:solidFill>
                  <a:srgbClr val="FFFFFF"/>
                </a:solidFill>
              </a:rPr>
              <a:t>Length</a:t>
            </a:r>
          </a:p>
          <a:p>
            <a:pPr lvl="1"/>
            <a:r>
              <a:rPr lang="en-US" dirty="0" smtClean="0">
                <a:solidFill>
                  <a:srgbClr val="FFFFFF"/>
                </a:solidFill>
              </a:rPr>
              <a:t>Developmental/behavioral status</a:t>
            </a:r>
          </a:p>
          <a:p>
            <a:pPr marL="0" indent="0">
              <a:buNone/>
            </a:pPr>
            <a:endParaRPr lang="en-US" dirty="0">
              <a:solidFill>
                <a:srgbClr val="FFFFFF"/>
              </a:solidFill>
            </a:endParaRPr>
          </a:p>
        </p:txBody>
      </p:sp>
    </p:spTree>
    <p:extLst>
      <p:ext uri="{BB962C8B-B14F-4D97-AF65-F5344CB8AC3E}">
        <p14:creationId xmlns:p14="http://schemas.microsoft.com/office/powerpoint/2010/main" val="3450558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 y="0"/>
            <a:ext cx="9640711" cy="1143000"/>
          </a:xfrm>
          <a:solidFill>
            <a:schemeClr val="bg2">
              <a:lumMod val="75000"/>
              <a:alpha val="71000"/>
            </a:schemeClr>
          </a:solidFill>
        </p:spPr>
        <p:txBody>
          <a:bodyPr/>
          <a:lstStyle/>
          <a:p>
            <a:r>
              <a:rPr lang="en-US" dirty="0" smtClean="0"/>
              <a:t>The language of legislation</a:t>
            </a:r>
            <a:endParaRPr lang="en-US" dirty="0"/>
          </a:p>
        </p:txBody>
      </p:sp>
      <p:sp>
        <p:nvSpPr>
          <p:cNvPr id="3" name="Content Placeholder 2"/>
          <p:cNvSpPr>
            <a:spLocks noGrp="1"/>
          </p:cNvSpPr>
          <p:nvPr>
            <p:ph idx="1"/>
          </p:nvPr>
        </p:nvSpPr>
        <p:spPr>
          <a:xfrm>
            <a:off x="0" y="3268084"/>
            <a:ext cx="5847664" cy="3615283"/>
          </a:xfrm>
          <a:solidFill>
            <a:schemeClr val="bg2">
              <a:lumMod val="25000"/>
              <a:alpha val="65000"/>
            </a:schemeClr>
          </a:solidFill>
        </p:spPr>
        <p:txBody>
          <a:bodyPr>
            <a:normAutofit/>
          </a:bodyPr>
          <a:lstStyle/>
          <a:p>
            <a:pPr lvl="1"/>
            <a:r>
              <a:rPr lang="en-US" sz="3200" dirty="0">
                <a:solidFill>
                  <a:srgbClr val="FFFFFF"/>
                </a:solidFill>
              </a:rPr>
              <a:t>Generalizable</a:t>
            </a:r>
          </a:p>
          <a:p>
            <a:pPr lvl="1"/>
            <a:r>
              <a:rPr lang="en-US" sz="3200" dirty="0">
                <a:solidFill>
                  <a:srgbClr val="FFFFFF"/>
                </a:solidFill>
              </a:rPr>
              <a:t>Easily enforceable</a:t>
            </a:r>
          </a:p>
          <a:p>
            <a:pPr lvl="1"/>
            <a:r>
              <a:rPr lang="en-US" sz="3200" dirty="0">
                <a:solidFill>
                  <a:srgbClr val="FFFFFF"/>
                </a:solidFill>
              </a:rPr>
              <a:t>Clear</a:t>
            </a:r>
          </a:p>
          <a:p>
            <a:pPr lvl="1"/>
            <a:r>
              <a:rPr lang="en-US" sz="3200" dirty="0">
                <a:solidFill>
                  <a:srgbClr val="FFFFFF"/>
                </a:solidFill>
              </a:rPr>
              <a:t>Defensible</a:t>
            </a:r>
          </a:p>
          <a:p>
            <a:pPr lvl="1"/>
            <a:r>
              <a:rPr lang="en-US" sz="3200" dirty="0">
                <a:solidFill>
                  <a:srgbClr val="FFFFFF"/>
                </a:solidFill>
              </a:rPr>
              <a:t>Passable</a:t>
            </a:r>
          </a:p>
          <a:p>
            <a:pPr lvl="1"/>
            <a:r>
              <a:rPr lang="en-US" sz="3200" dirty="0">
                <a:solidFill>
                  <a:srgbClr val="FFFFFF"/>
                </a:solidFill>
              </a:rPr>
              <a:t>Lead to behavior change</a:t>
            </a:r>
          </a:p>
        </p:txBody>
      </p:sp>
    </p:spTree>
    <p:extLst>
      <p:ext uri="{BB962C8B-B14F-4D97-AF65-F5344CB8AC3E}">
        <p14:creationId xmlns:p14="http://schemas.microsoft.com/office/powerpoint/2010/main" val="1365904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Rear Facing CPS Laws</a:t>
            </a:r>
            <a:endParaRPr lang="en-US" dirty="0"/>
          </a:p>
        </p:txBody>
      </p:sp>
      <p:sp>
        <p:nvSpPr>
          <p:cNvPr id="3" name="Content Placeholder 2"/>
          <p:cNvSpPr>
            <a:spLocks noGrp="1"/>
          </p:cNvSpPr>
          <p:nvPr>
            <p:ph idx="1"/>
          </p:nvPr>
        </p:nvSpPr>
        <p:spPr>
          <a:xfrm>
            <a:off x="496714" y="1645356"/>
            <a:ext cx="7004685" cy="4525963"/>
          </a:xfrm>
        </p:spPr>
        <p:txBody>
          <a:bodyPr>
            <a:normAutofit/>
          </a:bodyPr>
          <a:lstStyle/>
          <a:p>
            <a:r>
              <a:rPr lang="en-US" dirty="0" smtClean="0"/>
              <a:t>Age based</a:t>
            </a:r>
          </a:p>
          <a:p>
            <a:pPr lvl="1"/>
            <a:r>
              <a:rPr lang="en-US" dirty="0" smtClean="0"/>
              <a:t>Convertible seats easily accommodate weights beyond age 2</a:t>
            </a:r>
          </a:p>
          <a:p>
            <a:pPr lvl="1"/>
            <a:r>
              <a:rPr lang="en-US" dirty="0" smtClean="0"/>
              <a:t>Length is issue with Rear facing only seats</a:t>
            </a:r>
          </a:p>
          <a:p>
            <a:r>
              <a:rPr lang="en-US" dirty="0" smtClean="0"/>
              <a:t>Limits of seat</a:t>
            </a:r>
          </a:p>
          <a:p>
            <a:pPr lvl="1"/>
            <a:r>
              <a:rPr lang="en-US" dirty="0" smtClean="0"/>
              <a:t>Easy to identify</a:t>
            </a:r>
            <a:endParaRPr lang="en-US" dirty="0"/>
          </a:p>
        </p:txBody>
      </p:sp>
      <p:pic>
        <p:nvPicPr>
          <p:cNvPr id="5" name="Picture 4"/>
          <p:cNvPicPr>
            <a:picLocks noChangeAspect="1"/>
          </p:cNvPicPr>
          <p:nvPr/>
        </p:nvPicPr>
        <p:blipFill>
          <a:blip r:embed="rId2"/>
          <a:stretch>
            <a:fillRect/>
          </a:stretch>
        </p:blipFill>
        <p:spPr>
          <a:xfrm>
            <a:off x="7614285" y="0"/>
            <a:ext cx="4577715" cy="6858000"/>
          </a:xfrm>
          <a:prstGeom prst="rect">
            <a:avLst/>
          </a:prstGeom>
        </p:spPr>
      </p:pic>
    </p:spTree>
    <p:extLst>
      <p:ext uri="{BB962C8B-B14F-4D97-AF65-F5344CB8AC3E}">
        <p14:creationId xmlns:p14="http://schemas.microsoft.com/office/powerpoint/2010/main" val="351433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take home</a:t>
            </a:r>
            <a:endParaRPr lang="en-US" dirty="0"/>
          </a:p>
        </p:txBody>
      </p:sp>
      <p:sp>
        <p:nvSpPr>
          <p:cNvPr id="3" name="Content Placeholder 2"/>
          <p:cNvSpPr>
            <a:spLocks noGrp="1"/>
          </p:cNvSpPr>
          <p:nvPr>
            <p:ph idx="1"/>
          </p:nvPr>
        </p:nvSpPr>
        <p:spPr/>
        <p:txBody>
          <a:bodyPr/>
          <a:lstStyle/>
          <a:p>
            <a:r>
              <a:rPr lang="en-US" dirty="0" smtClean="0"/>
              <a:t>Rear facing is always safer</a:t>
            </a:r>
          </a:p>
          <a:p>
            <a:pPr lvl="1"/>
            <a:r>
              <a:rPr lang="en-US" dirty="0" smtClean="0"/>
              <a:t>532% decreased risk of injury</a:t>
            </a:r>
          </a:p>
          <a:p>
            <a:r>
              <a:rPr lang="en-US" dirty="0" smtClean="0"/>
              <a:t>Lose protection with each step</a:t>
            </a:r>
          </a:p>
          <a:p>
            <a:r>
              <a:rPr lang="en-US" dirty="0" smtClean="0"/>
              <a:t>Laws seldom equal best practice</a:t>
            </a:r>
          </a:p>
          <a:p>
            <a:r>
              <a:rPr lang="en-US" dirty="0" smtClean="0"/>
              <a:t>Good laws meet the need of the community</a:t>
            </a:r>
          </a:p>
          <a:p>
            <a:pPr lvl="1"/>
            <a:r>
              <a:rPr lang="en-US" dirty="0" smtClean="0"/>
              <a:t>Speaks the language of the legislators</a:t>
            </a:r>
          </a:p>
          <a:p>
            <a:endParaRPr lang="en-US" dirty="0"/>
          </a:p>
        </p:txBody>
      </p:sp>
    </p:spTree>
    <p:extLst>
      <p:ext uri="{BB962C8B-B14F-4D97-AF65-F5344CB8AC3E}">
        <p14:creationId xmlns:p14="http://schemas.microsoft.com/office/powerpoint/2010/main" val="3080010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457200"/>
            <a:ext cx="7772400" cy="4495800"/>
          </a:xfrm>
          <a:solidFill>
            <a:srgbClr val="92D050"/>
          </a:solidFill>
        </p:spPr>
        <p:txBody>
          <a:bodyPr>
            <a:normAutofit fontScale="90000"/>
          </a:bodyPr>
          <a:lstStyle/>
          <a:p>
            <a:r>
              <a:rPr lang="en-US" altLang="en-US" sz="3600" b="1" dirty="0">
                <a:solidFill>
                  <a:schemeClr val="folHlink"/>
                </a:solidFill>
              </a:rPr>
              <a:t/>
            </a:r>
            <a:br>
              <a:rPr lang="en-US" altLang="en-US" sz="3600" b="1" dirty="0">
                <a:solidFill>
                  <a:schemeClr val="folHlink"/>
                </a:solidFill>
              </a:rPr>
            </a:br>
            <a:r>
              <a:rPr lang="en-US" altLang="en-US" sz="3600" b="1" dirty="0">
                <a:solidFill>
                  <a:schemeClr val="folHlink"/>
                </a:solidFill>
              </a:rPr>
              <a:t/>
            </a:r>
            <a:br>
              <a:rPr lang="en-US" altLang="en-US" sz="3600" b="1" dirty="0">
                <a:solidFill>
                  <a:schemeClr val="folHlink"/>
                </a:solidFill>
              </a:rPr>
            </a:br>
            <a:r>
              <a:rPr lang="en-US" altLang="en-US" sz="3600" b="1" dirty="0">
                <a:solidFill>
                  <a:schemeClr val="folHlink"/>
                </a:solidFill>
              </a:rPr>
              <a:t/>
            </a:r>
            <a:br>
              <a:rPr lang="en-US" altLang="en-US" sz="3600" b="1" dirty="0">
                <a:solidFill>
                  <a:schemeClr val="folHlink"/>
                </a:solidFill>
              </a:rPr>
            </a:br>
            <a:r>
              <a:rPr lang="en-US" altLang="en-US" sz="3600" b="1" dirty="0">
                <a:solidFill>
                  <a:schemeClr val="folHlink"/>
                </a:solidFill>
              </a:rPr>
              <a:t/>
            </a:r>
            <a:br>
              <a:rPr lang="en-US" altLang="en-US" sz="3600" b="1" dirty="0">
                <a:solidFill>
                  <a:schemeClr val="folHlink"/>
                </a:solidFill>
              </a:rPr>
            </a:br>
            <a:r>
              <a:rPr lang="en-US" altLang="en-US" sz="3600" b="1" dirty="0">
                <a:solidFill>
                  <a:schemeClr val="folHlink"/>
                </a:solidFill>
              </a:rPr>
              <a:t/>
            </a:r>
            <a:br>
              <a:rPr lang="en-US" altLang="en-US" sz="3600" b="1" dirty="0">
                <a:solidFill>
                  <a:schemeClr val="folHlink"/>
                </a:solidFill>
              </a:rPr>
            </a:br>
            <a:r>
              <a:rPr lang="en-US" altLang="en-US" sz="3600" b="1" dirty="0">
                <a:solidFill>
                  <a:schemeClr val="folHlink"/>
                </a:solidFill>
              </a:rPr>
              <a:t>California Child Passenger Safety Law</a:t>
            </a:r>
            <a:br>
              <a:rPr lang="en-US" altLang="en-US" sz="3600" b="1" dirty="0">
                <a:solidFill>
                  <a:schemeClr val="folHlink"/>
                </a:solidFill>
              </a:rPr>
            </a:br>
            <a:r>
              <a:rPr lang="en-US" altLang="en-US" sz="3600" b="1" dirty="0"/>
              <a:t/>
            </a:r>
            <a:br>
              <a:rPr lang="en-US" altLang="en-US" sz="3600" b="1" dirty="0"/>
            </a:br>
            <a:r>
              <a:rPr lang="en-US" altLang="en-US" sz="3600" b="1" dirty="0"/>
              <a:t>Safe Kids Worldwide &amp; </a:t>
            </a:r>
            <a:br>
              <a:rPr lang="en-US" altLang="en-US" sz="3600" b="1" dirty="0"/>
            </a:br>
            <a:r>
              <a:rPr lang="en-US" altLang="en-US" sz="3600" b="1" dirty="0"/>
              <a:t>American Academy of Pediatrics </a:t>
            </a:r>
            <a:br>
              <a:rPr lang="en-US" altLang="en-US" sz="3600" b="1" dirty="0"/>
            </a:br>
            <a:r>
              <a:rPr lang="en-US" altLang="en-US" sz="3600" b="1" dirty="0"/>
              <a:t>Webinar</a:t>
            </a:r>
            <a:br>
              <a:rPr lang="en-US" altLang="en-US" sz="3600" b="1" dirty="0"/>
            </a:br>
            <a:r>
              <a:rPr lang="en-US" altLang="en-US" sz="3600" b="1" dirty="0">
                <a:solidFill>
                  <a:srgbClr val="7030A0"/>
                </a:solidFill>
              </a:rPr>
              <a:t>November 3, 2015</a:t>
            </a:r>
            <a:br>
              <a:rPr lang="en-US" altLang="en-US" sz="3600" b="1" dirty="0">
                <a:solidFill>
                  <a:srgbClr val="7030A0"/>
                </a:solidFill>
              </a:rPr>
            </a:br>
            <a:r>
              <a:rPr lang="en-US" altLang="en-US" sz="3600" b="1" dirty="0">
                <a:solidFill>
                  <a:srgbClr val="7030A0"/>
                </a:solidFill>
              </a:rPr>
              <a:t/>
            </a:r>
            <a:br>
              <a:rPr lang="en-US" altLang="en-US" sz="3600" b="1" dirty="0">
                <a:solidFill>
                  <a:srgbClr val="7030A0"/>
                </a:solidFill>
              </a:rPr>
            </a:br>
            <a:r>
              <a:rPr lang="en-US" altLang="en-US" sz="3600" b="1" dirty="0">
                <a:solidFill>
                  <a:srgbClr val="7030A0"/>
                </a:solidFill>
              </a:rPr>
              <a:t>Kate Bernacki, MPH</a:t>
            </a:r>
            <a:r>
              <a:rPr lang="en-US" altLang="en-US" sz="2800" dirty="0">
                <a:solidFill>
                  <a:schemeClr val="bg1"/>
                </a:solidFill>
              </a:rPr>
              <a:t/>
            </a:r>
            <a:br>
              <a:rPr lang="en-US" altLang="en-US" sz="2800" dirty="0">
                <a:solidFill>
                  <a:schemeClr val="bg1"/>
                </a:solidFill>
              </a:rPr>
            </a:br>
            <a:r>
              <a:rPr lang="en-US" altLang="en-US" sz="2000" dirty="0">
                <a:solidFill>
                  <a:schemeClr val="bg1"/>
                </a:solidFill>
              </a:rPr>
              <a:t/>
            </a:r>
            <a:br>
              <a:rPr lang="en-US" altLang="en-US" sz="2000" dirty="0">
                <a:solidFill>
                  <a:schemeClr val="bg1"/>
                </a:solidFill>
              </a:rPr>
            </a:br>
            <a:r>
              <a:rPr lang="en-US" altLang="en-US" sz="1300" b="1">
                <a:solidFill>
                  <a:schemeClr val="folHlink"/>
                </a:solidFill>
              </a:rPr>
              <a:t/>
            </a:r>
            <a:br>
              <a:rPr lang="en-US" altLang="en-US" sz="1300" b="1">
                <a:solidFill>
                  <a:schemeClr val="folHlink"/>
                </a:solidFill>
              </a:rPr>
            </a:br>
            <a:r>
              <a:rPr lang="en-US" altLang="en-US" sz="1300" b="1">
                <a:solidFill>
                  <a:schemeClr val="folHlink"/>
                </a:solidFill>
                <a:hlinkClick r:id="rId3"/>
              </a:rPr>
              <a:t>Kate.Bernacki@cdph.ca.gov</a:t>
            </a:r>
            <a:r>
              <a:rPr lang="en-US" altLang="en-US" sz="1300" b="1">
                <a:solidFill>
                  <a:schemeClr val="folHlink"/>
                </a:solidFill>
              </a:rPr>
              <a:t> </a:t>
            </a:r>
            <a:r>
              <a:rPr lang="en-US" altLang="en-US" sz="1300" b="1">
                <a:solidFill>
                  <a:schemeClr val="folHlink"/>
                </a:solidFill>
              </a:rPr>
              <a:t/>
            </a:r>
            <a:br>
              <a:rPr lang="en-US" altLang="en-US" sz="1300" b="1">
                <a:solidFill>
                  <a:schemeClr val="folHlink"/>
                </a:solidFill>
              </a:rPr>
            </a:br>
            <a:r>
              <a:rPr lang="en-US" altLang="en-US" sz="1300" b="1">
                <a:solidFill>
                  <a:schemeClr val="folHlink"/>
                </a:solidFill>
              </a:rPr>
              <a:t>Coordinator</a:t>
            </a:r>
            <a:r>
              <a:rPr lang="en-US" altLang="en-US" sz="1300" b="1" dirty="0">
                <a:solidFill>
                  <a:schemeClr val="folHlink"/>
                </a:solidFill>
              </a:rPr>
              <a:t>,</a:t>
            </a:r>
            <a:r>
              <a:rPr lang="en-US" altLang="en-US" sz="1300" b="1">
                <a:solidFill>
                  <a:schemeClr val="folHlink"/>
                </a:solidFill>
              </a:rPr>
              <a:t/>
            </a:r>
            <a:br>
              <a:rPr lang="en-US" altLang="en-US" sz="1300" b="1">
                <a:solidFill>
                  <a:schemeClr val="folHlink"/>
                </a:solidFill>
              </a:rPr>
            </a:br>
            <a:r>
              <a:rPr lang="en-US" altLang="en-US" sz="1300" b="1">
                <a:solidFill>
                  <a:schemeClr val="folHlink"/>
                </a:solidFill>
              </a:rPr>
              <a:t>Vehicle </a:t>
            </a:r>
            <a:r>
              <a:rPr lang="en-US" altLang="en-US" sz="1300" b="1" dirty="0">
                <a:solidFill>
                  <a:schemeClr val="folHlink"/>
                </a:solidFill>
              </a:rPr>
              <a:t>Occupant Safety Program, </a:t>
            </a:r>
            <a:r>
              <a:rPr lang="en-US" altLang="en-US" sz="1300" b="1" dirty="0">
                <a:solidFill>
                  <a:schemeClr val="folHlink"/>
                </a:solidFill>
              </a:rPr>
              <a:t>California </a:t>
            </a:r>
            <a:r>
              <a:rPr lang="en-US" altLang="en-US" sz="1300" b="1" dirty="0">
                <a:solidFill>
                  <a:schemeClr val="folHlink"/>
                </a:solidFill>
              </a:rPr>
              <a:t>Department of Public </a:t>
            </a:r>
            <a:r>
              <a:rPr lang="en-US" altLang="en-US" sz="1300" b="1" dirty="0">
                <a:solidFill>
                  <a:schemeClr val="folHlink"/>
                </a:solidFill>
              </a:rPr>
              <a:t>Health</a:t>
            </a:r>
            <a:br>
              <a:rPr lang="en-US" altLang="en-US" sz="1300" b="1" dirty="0">
                <a:solidFill>
                  <a:schemeClr val="folHlink"/>
                </a:solidFill>
              </a:rPr>
            </a:br>
            <a:r>
              <a:rPr lang="en-US" altLang="en-US" sz="1300" b="1" dirty="0">
                <a:solidFill>
                  <a:schemeClr val="folHlink"/>
                </a:solidFill>
              </a:rPr>
              <a:t/>
            </a:r>
            <a:br>
              <a:rPr lang="en-US" altLang="en-US" sz="1300" b="1" dirty="0">
                <a:solidFill>
                  <a:schemeClr val="folHlink"/>
                </a:solidFill>
              </a:rPr>
            </a:br>
            <a:r>
              <a:rPr lang="en-US" altLang="en-US" sz="1300" b="1" dirty="0">
                <a:solidFill>
                  <a:schemeClr val="folHlink"/>
                </a:solidFill>
              </a:rPr>
              <a:t>Funding for this program was provided by a grant from the California Office of Traffic Safety, </a:t>
            </a:r>
            <a:br>
              <a:rPr lang="en-US" altLang="en-US" sz="1300" b="1" dirty="0">
                <a:solidFill>
                  <a:schemeClr val="folHlink"/>
                </a:solidFill>
              </a:rPr>
            </a:br>
            <a:r>
              <a:rPr lang="en-US" altLang="en-US" sz="1300" b="1" dirty="0">
                <a:solidFill>
                  <a:schemeClr val="folHlink"/>
                </a:solidFill>
              </a:rPr>
              <a:t>through the National Highway Traffic Safety Administration</a:t>
            </a:r>
            <a:r>
              <a:rPr lang="en-US" altLang="en-US" sz="2000" dirty="0">
                <a:solidFill>
                  <a:schemeClr val="bg1"/>
                </a:solidFill>
              </a:rPr>
              <a:t/>
            </a:r>
            <a:br>
              <a:rPr lang="en-US" altLang="en-US" sz="2000" dirty="0">
                <a:solidFill>
                  <a:schemeClr val="bg1"/>
                </a:solidFill>
              </a:rPr>
            </a:br>
            <a:r>
              <a:rPr lang="en-US" altLang="en-US" sz="2000" dirty="0">
                <a:solidFill>
                  <a:schemeClr val="bg1"/>
                </a:solidFill>
              </a:rPr>
              <a:t/>
            </a:r>
            <a:br>
              <a:rPr lang="en-US" altLang="en-US" sz="2000" dirty="0">
                <a:solidFill>
                  <a:schemeClr val="bg1"/>
                </a:solidFill>
              </a:rPr>
            </a:br>
            <a:r>
              <a:rPr lang="en-US" altLang="en-US" sz="1400" dirty="0">
                <a:solidFill>
                  <a:schemeClr val="bg1"/>
                </a:solidFill>
              </a:rPr>
              <a:t/>
            </a:r>
            <a:br>
              <a:rPr lang="en-US" altLang="en-US" sz="1400" dirty="0">
                <a:solidFill>
                  <a:schemeClr val="bg1"/>
                </a:solidFill>
              </a:rPr>
            </a:br>
            <a:endParaRPr lang="en-US" altLang="en-US" sz="2800" dirty="0">
              <a:solidFill>
                <a:schemeClr val="bg1"/>
              </a:solidFill>
            </a:endParaRPr>
          </a:p>
        </p:txBody>
      </p:sp>
      <p:pic>
        <p:nvPicPr>
          <p:cNvPr id="2051" name="Picture 3" descr="SAC logo"/>
          <p:cNvPicPr>
            <a:picLocks noGrp="1" noChangeAspect="1" noChangeArrowheads="1"/>
          </p:cNvPicPr>
          <p:nvPr>
            <p:ph type="subTitle" idx="1"/>
          </p:nvPr>
        </p:nvPicPr>
        <p:blipFill>
          <a:blip r:embed="rId4">
            <a:extLst>
              <a:ext uri="{28A0092B-C50C-407E-A947-70E740481C1C}">
                <a14:useLocalDpi xmlns:a14="http://schemas.microsoft.com/office/drawing/2010/main" val="0"/>
              </a:ext>
            </a:extLst>
          </a:blip>
          <a:srcRect/>
          <a:stretch>
            <a:fillRect/>
          </a:stretch>
        </p:blipFill>
        <p:spPr>
          <a:xfrm>
            <a:off x="1752600" y="4572000"/>
            <a:ext cx="1905000" cy="1157288"/>
          </a:xfrm>
          <a:noFill/>
          <a:ln>
            <a:solidFill>
              <a:srgbClr val="78A2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2" name="Line 4"/>
          <p:cNvSpPr>
            <a:spLocks noChangeShapeType="1"/>
          </p:cNvSpPr>
          <p:nvPr/>
        </p:nvSpPr>
        <p:spPr bwMode="auto">
          <a:xfrm>
            <a:off x="1524000" y="5029200"/>
            <a:ext cx="9144000" cy="0"/>
          </a:xfrm>
          <a:prstGeom prst="line">
            <a:avLst/>
          </a:prstGeom>
          <a:noFill/>
          <a:ln w="76200">
            <a:solidFill>
              <a:srgbClr val="9EC4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053" name="Line 5"/>
          <p:cNvSpPr>
            <a:spLocks noChangeShapeType="1"/>
          </p:cNvSpPr>
          <p:nvPr/>
        </p:nvSpPr>
        <p:spPr bwMode="auto">
          <a:xfrm>
            <a:off x="1524000" y="6629400"/>
            <a:ext cx="9144000" cy="0"/>
          </a:xfrm>
          <a:prstGeom prst="line">
            <a:avLst/>
          </a:prstGeom>
          <a:noFill/>
          <a:ln w="76200">
            <a:solidFill>
              <a:srgbClr val="9EC4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4453731"/>
            <a:ext cx="1828800" cy="1150938"/>
          </a:xfrm>
          <a:prstGeom prst="rect">
            <a:avLst/>
          </a:prstGeom>
          <a:noFill/>
          <a:ln w="9525">
            <a:solidFill>
              <a:srgbClr val="78A2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5052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563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1542473" y="-20782"/>
            <a:ext cx="9144000" cy="1066800"/>
          </a:xfrm>
          <a:prstGeom prst="rect">
            <a:avLst/>
          </a:prstGeom>
          <a:solidFill>
            <a:srgbClr val="68217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dirty="0">
                <a:solidFill>
                  <a:srgbClr val="92D050"/>
                </a:solidFill>
              </a:rPr>
              <a:t>California Child Passenger Safety Laws</a:t>
            </a:r>
          </a:p>
        </p:txBody>
      </p:sp>
      <p:sp>
        <p:nvSpPr>
          <p:cNvPr id="5123" name="Line 5"/>
          <p:cNvSpPr>
            <a:spLocks noChangeShapeType="1"/>
          </p:cNvSpPr>
          <p:nvPr/>
        </p:nvSpPr>
        <p:spPr bwMode="auto">
          <a:xfrm>
            <a:off x="1371600" y="6746875"/>
            <a:ext cx="9144000" cy="0"/>
          </a:xfrm>
          <a:prstGeom prst="line">
            <a:avLst/>
          </a:prstGeom>
          <a:noFill/>
          <a:ln w="76200">
            <a:solidFill>
              <a:srgbClr val="9EC4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4" name="Picture 6" descr="SA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778356"/>
            <a:ext cx="1447800" cy="879475"/>
          </a:xfrm>
          <a:prstGeom prst="rect">
            <a:avLst/>
          </a:prstGeom>
          <a:noFill/>
          <a:ln w="9525">
            <a:solidFill>
              <a:srgbClr val="78A200"/>
            </a:solidFill>
            <a:miter lim="800000"/>
            <a:headEnd/>
            <a:tailEnd/>
          </a:ln>
          <a:extLst>
            <a:ext uri="{909E8E84-426E-40DD-AFC4-6F175D3DCCD1}">
              <a14:hiddenFill xmlns:a14="http://schemas.microsoft.com/office/drawing/2010/main">
                <a:solidFill>
                  <a:srgbClr val="FFFFFF"/>
                </a:solidFill>
              </a14:hiddenFill>
            </a:ext>
          </a:extLst>
        </p:spPr>
      </p:pic>
      <p:sp>
        <p:nvSpPr>
          <p:cNvPr id="15363" name="Content Placeholder 3"/>
          <p:cNvSpPr>
            <a:spLocks noGrp="1"/>
          </p:cNvSpPr>
          <p:nvPr>
            <p:ph sz="half" idx="4294967295"/>
          </p:nvPr>
        </p:nvSpPr>
        <p:spPr>
          <a:xfrm>
            <a:off x="6796881" y="1171017"/>
            <a:ext cx="3627438" cy="4747976"/>
          </a:xfrm>
          <a:solidFill>
            <a:srgbClr val="CCCCFF"/>
          </a:solidFill>
          <a:ln w="38100">
            <a:solidFill>
              <a:srgbClr val="92D050"/>
            </a:solidFill>
          </a:ln>
          <a:extLst/>
        </p:spPr>
        <p:style>
          <a:lnRef idx="0">
            <a:schemeClr val="accent3"/>
          </a:lnRef>
          <a:fillRef idx="3">
            <a:schemeClr val="accent3"/>
          </a:fillRef>
          <a:effectRef idx="3">
            <a:schemeClr val="accent3"/>
          </a:effectRef>
          <a:fontRef idx="minor">
            <a:schemeClr val="lt1"/>
          </a:fontRef>
        </p:style>
        <p:txBody>
          <a:bodyPr>
            <a:norm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indent="0">
              <a:buNone/>
            </a:pPr>
            <a:r>
              <a:rPr lang="en-US" sz="1800" dirty="0"/>
              <a:t>Assembly Bill (AB) 53 (Garcia, Chaptered 292, Statutes of 2015) </a:t>
            </a:r>
            <a:r>
              <a:rPr lang="en-US" sz="1800" b="1" dirty="0"/>
              <a:t>effective January 1, 2017 </a:t>
            </a:r>
            <a:r>
              <a:rPr lang="en-US" sz="1800" dirty="0"/>
              <a:t>requires:</a:t>
            </a:r>
          </a:p>
          <a:p>
            <a:pPr marL="0" indent="0">
              <a:buNone/>
            </a:pPr>
            <a:r>
              <a:rPr lang="en-US" sz="1400" dirty="0"/>
              <a:t/>
            </a:r>
            <a:br>
              <a:rPr lang="en-US" sz="1400" dirty="0"/>
            </a:br>
            <a:r>
              <a:rPr lang="en-US" sz="2000" b="1" dirty="0"/>
              <a:t>A parent, legal guardian, or the driver of a motor vehicle to properly secure a child who is under 2 years of age in an appropriate rear-facing child passenger restraint system, unless the child weighs 40 or more pounds or is 40 or more inches in height. </a:t>
            </a:r>
          </a:p>
          <a:p>
            <a:pPr marL="0" indent="0">
              <a:buNone/>
              <a:defRPr/>
            </a:pPr>
            <a:endParaRPr lang="en-US" sz="2200" dirty="0"/>
          </a:p>
        </p:txBody>
      </p:sp>
      <p:sp>
        <p:nvSpPr>
          <p:cNvPr id="4105" name="Content Placeholder 2"/>
          <p:cNvSpPr>
            <a:spLocks/>
          </p:cNvSpPr>
          <p:nvPr/>
        </p:nvSpPr>
        <p:spPr bwMode="auto">
          <a:xfrm>
            <a:off x="1676400" y="1024731"/>
            <a:ext cx="5029200" cy="4894262"/>
          </a:xfrm>
          <a:prstGeom prst="rect">
            <a:avLst/>
          </a:prstGeom>
          <a:noFill/>
          <a:ln w="381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buNone/>
            </a:pPr>
            <a:r>
              <a:rPr lang="en-US" sz="1400" b="1" u="sng" dirty="0"/>
              <a:t>California CPS Laws include</a:t>
            </a:r>
            <a:r>
              <a:rPr lang="en-US" sz="1400" u="sng" dirty="0"/>
              <a:t>:</a:t>
            </a:r>
          </a:p>
          <a:p>
            <a:r>
              <a:rPr lang="en-US" sz="1400" dirty="0"/>
              <a:t>0-8 years: all children under 8 years old in the rear seat in a child restraint or booster seat.</a:t>
            </a:r>
          </a:p>
          <a:p>
            <a:r>
              <a:rPr lang="en-US" sz="1400" dirty="0"/>
              <a:t>8-16 years: all children under 16 years old in a child restraint, booster or vehicle seat belt.</a:t>
            </a:r>
          </a:p>
          <a:p>
            <a:pPr marL="0" indent="0">
              <a:buNone/>
            </a:pPr>
            <a:endParaRPr lang="en-US" sz="1400" dirty="0"/>
          </a:p>
          <a:p>
            <a:pPr marL="0" indent="0">
              <a:buNone/>
            </a:pPr>
            <a:r>
              <a:rPr lang="en-US" sz="1400" b="1" u="sng" dirty="0"/>
              <a:t>Fines</a:t>
            </a:r>
            <a:r>
              <a:rPr lang="en-US" sz="1400" u="sng" dirty="0"/>
              <a:t>:</a:t>
            </a:r>
            <a:r>
              <a:rPr lang="en-US" sz="1400" dirty="0"/>
              <a:t> $475 (can attend traffic school to remove the point on their driving record, and can attend a CPS violator class to reduce or waive the fine).</a:t>
            </a:r>
          </a:p>
          <a:p>
            <a:r>
              <a:rPr lang="en-US" sz="1400" dirty="0"/>
              <a:t>A portion of the fines go to the local public health department specifically for CPS education and services.</a:t>
            </a:r>
          </a:p>
          <a:p>
            <a:pPr marL="0" indent="0">
              <a:buNone/>
            </a:pPr>
            <a:endParaRPr lang="en-US" sz="1400" dirty="0"/>
          </a:p>
          <a:p>
            <a:pPr marL="0" indent="0">
              <a:buNone/>
            </a:pPr>
            <a:r>
              <a:rPr lang="en-US" sz="1400" dirty="0"/>
              <a:t>Upon departure from medical clinic/facility, all parents receive CPS law information as well as where they can have their car seats inspected.  </a:t>
            </a:r>
          </a:p>
          <a:p>
            <a:r>
              <a:rPr lang="en-US" sz="1400" dirty="0"/>
              <a:t>Statewide Directory of CPS services – “Who’s Got Car Seats?”</a:t>
            </a:r>
          </a:p>
          <a:p>
            <a:pPr marL="0" indent="0">
              <a:buNone/>
            </a:pPr>
            <a:endParaRPr lang="en-US" sz="1400" dirty="0"/>
          </a:p>
          <a:p>
            <a:pPr marL="0" indent="0">
              <a:buNone/>
            </a:pPr>
            <a:r>
              <a:rPr lang="en-US" sz="1400" dirty="0" err="1"/>
              <a:t>Kaitlyn’s</a:t>
            </a:r>
            <a:r>
              <a:rPr lang="en-US" sz="1400" dirty="0"/>
              <a:t> Law (leaving unattended children in vehicles).  Same fines and penalties as CPS law.  </a:t>
            </a:r>
          </a:p>
          <a:p>
            <a:pPr marL="0" indent="0" eaLnBrk="1" hangingPunct="1">
              <a:buNone/>
              <a:defRPr/>
            </a:pPr>
            <a:endParaRPr lang="en-US" altLang="en-US" sz="1400" dirty="0"/>
          </a:p>
        </p:txBody>
      </p:sp>
      <p:sp>
        <p:nvSpPr>
          <p:cNvPr id="5130" name="Slide Number Placeholder 2"/>
          <p:cNvSpPr>
            <a:spLocks noGrp="1"/>
          </p:cNvSpPr>
          <p:nvPr>
            <p:ph type="sldNum" sz="quarter" idx="12"/>
          </p:nvPr>
        </p:nvSpPr>
        <p:spPr>
          <a:xfrm>
            <a:off x="8077200" y="5867401"/>
            <a:ext cx="2133600" cy="854075"/>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E8D6B7-EDD0-456D-8178-D25719FD6B02}" type="slidenum">
              <a:rPr lang="en-US" altLang="en-US" smtClean="0"/>
              <a:pPr eaLnBrk="1" hangingPunct="1"/>
              <a:t>29</a:t>
            </a:fld>
            <a:endParaRPr lang="en-US" altLang="en-US" smtClean="0"/>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5715000"/>
            <a:ext cx="1540164" cy="916420"/>
          </a:xfrm>
          <a:prstGeom prst="rect">
            <a:avLst/>
          </a:prstGeom>
          <a:noFill/>
          <a:ln w="9525">
            <a:solidFill>
              <a:srgbClr val="78A2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35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438400" y="1219201"/>
            <a:ext cx="7543800" cy="2666999"/>
          </a:xfrm>
        </p:spPr>
        <p:txBody>
          <a:bodyPr>
            <a:normAutofit/>
          </a:bodyPr>
          <a:lstStyle/>
          <a:p>
            <a:r>
              <a:rPr lang="en-US" dirty="0" smtClean="0"/>
              <a:t>Established in 1967</a:t>
            </a:r>
          </a:p>
          <a:p>
            <a:r>
              <a:rPr lang="en-US" dirty="0" smtClean="0"/>
              <a:t>Reports to Congress</a:t>
            </a:r>
          </a:p>
          <a:p>
            <a:r>
              <a:rPr lang="en-US" dirty="0" smtClean="0"/>
              <a:t>Made Independent in 1974</a:t>
            </a:r>
          </a:p>
          <a:p>
            <a:r>
              <a:rPr lang="en-US" dirty="0" smtClean="0"/>
              <a:t>Five Board Members</a:t>
            </a:r>
          </a:p>
          <a:p>
            <a:pPr marL="0" indent="0">
              <a:buNone/>
            </a:pPr>
            <a:endParaRPr lang="en-US" dirty="0" smtClean="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14800"/>
            <a:ext cx="1240303" cy="159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562" y="4128360"/>
            <a:ext cx="1219200"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114799"/>
            <a:ext cx="1219200"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1" y="4114799"/>
            <a:ext cx="1275187" cy="1593984"/>
          </a:xfrm>
          <a:prstGeom prst="rect">
            <a:avLst/>
          </a:prstGeom>
        </p:spPr>
      </p:pic>
      <p:sp>
        <p:nvSpPr>
          <p:cNvPr id="13" name="Title 1"/>
          <p:cNvSpPr>
            <a:spLocks noGrp="1"/>
          </p:cNvSpPr>
          <p:nvPr>
            <p:ph type="title"/>
          </p:nvPr>
        </p:nvSpPr>
        <p:spPr>
          <a:xfrm>
            <a:off x="1884787" y="228600"/>
            <a:ext cx="3505200" cy="838200"/>
          </a:xfrm>
        </p:spPr>
        <p:txBody>
          <a:bodyPr>
            <a:noAutofit/>
          </a:bodyPr>
          <a:lstStyle/>
          <a:p>
            <a:r>
              <a:rPr lang="en-US" sz="4000" dirty="0">
                <a:effectLst>
                  <a:outerShdw blurRad="38100" dist="38100" dir="2700000" algn="tl">
                    <a:srgbClr val="000000">
                      <a:alpha val="43137"/>
                    </a:srgbClr>
                  </a:outerShdw>
                </a:effectLst>
              </a:rPr>
              <a:t>Background</a:t>
            </a:r>
          </a:p>
        </p:txBody>
      </p:sp>
    </p:spTree>
    <p:extLst>
      <p:ext uri="{BB962C8B-B14F-4D97-AF65-F5344CB8AC3E}">
        <p14:creationId xmlns:p14="http://schemas.microsoft.com/office/powerpoint/2010/main" val="2534227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rgbClr val="92D050"/>
          </a:solidFill>
        </p:spPr>
        <p:txBody>
          <a:bodyPr/>
          <a:lstStyle/>
          <a:p>
            <a:r>
              <a:rPr lang="en-US" dirty="0" smtClean="0"/>
              <a:t>CA CPS Parent Brochure (2012)</a:t>
            </a:r>
            <a:endParaRPr lang="en-US"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553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057401"/>
            <a:ext cx="5105400" cy="3651611"/>
          </a:xfrm>
        </p:spPr>
        <p:txBody>
          <a:bodyPr>
            <a:normAutofit fontScale="90000"/>
          </a:bodyPr>
          <a:lstStyle/>
          <a:p>
            <a:pPr algn="l"/>
            <a:r>
              <a:rPr lang="en-US" sz="2700" b="1" dirty="0">
                <a:solidFill>
                  <a:srgbClr val="7030A0"/>
                </a:solidFill>
              </a:rPr>
              <a:t>POTENTIAL NEXT STEPS</a:t>
            </a:r>
            <a:r>
              <a:rPr lang="en-US" sz="2000" dirty="0"/>
              <a:t/>
            </a:r>
            <a:br>
              <a:rPr lang="en-US" sz="2000" dirty="0"/>
            </a:br>
            <a:r>
              <a:rPr lang="en-US" sz="2000" b="1" dirty="0"/>
              <a:t>Partners</a:t>
            </a:r>
            <a:r>
              <a:rPr lang="en-US" sz="2000" dirty="0"/>
              <a:t> – Pulling together expert team to develop uniform message, offer funding, decide on educational materials, timing/roll out.</a:t>
            </a:r>
            <a:br>
              <a:rPr lang="en-US" sz="2000" dirty="0"/>
            </a:br>
            <a:r>
              <a:rPr lang="en-US" sz="2000" b="1" dirty="0"/>
              <a:t>Costs/Money</a:t>
            </a:r>
            <a:r>
              <a:rPr lang="en-US" sz="2000" dirty="0"/>
              <a:t> – Translation, printing, media buys, distribution.</a:t>
            </a:r>
            <a:br>
              <a:rPr lang="en-US" sz="2000" dirty="0"/>
            </a:br>
            <a:r>
              <a:rPr lang="en-US" sz="2000" b="1" dirty="0"/>
              <a:t>Types of materials </a:t>
            </a:r>
            <a:r>
              <a:rPr lang="en-US" sz="2000" dirty="0"/>
              <a:t>– PSA, radio, social media, websites, brochures, posters, Roll </a:t>
            </a:r>
            <a:r>
              <a:rPr lang="en-US" sz="2000"/>
              <a:t>Call video.</a:t>
            </a:r>
            <a:r>
              <a:rPr lang="en-US" sz="2000" dirty="0"/>
              <a:t/>
            </a:r>
            <a:br>
              <a:rPr lang="en-US" sz="2000" dirty="0"/>
            </a:br>
            <a:r>
              <a:rPr lang="en-US" sz="2000" b="1" dirty="0"/>
              <a:t>Distribution</a:t>
            </a:r>
            <a:r>
              <a:rPr lang="en-US" sz="2000" dirty="0"/>
              <a:t> – Local Safe Kids Coalitions/Chapters, local Public Health Departments, state and local law enforcement, hospitals, pediatricians, fire departments, daycares and schools.</a:t>
            </a:r>
            <a:br>
              <a:rPr lang="en-US" sz="2000" dirty="0"/>
            </a:br>
            <a:r>
              <a:rPr lang="en-US" sz="1600" dirty="0"/>
              <a:t/>
            </a:r>
            <a:br>
              <a:rPr lang="en-US" sz="1600" dirty="0"/>
            </a:br>
            <a:endParaRPr lang="en-US" sz="1600" dirty="0"/>
          </a:p>
        </p:txBody>
      </p:sp>
      <p:sp>
        <p:nvSpPr>
          <p:cNvPr id="10" name="Rectangle 2"/>
          <p:cNvSpPr txBox="1">
            <a:spLocks noChangeArrowheads="1"/>
          </p:cNvSpPr>
          <p:nvPr/>
        </p:nvSpPr>
        <p:spPr>
          <a:xfrm>
            <a:off x="1981200" y="438151"/>
            <a:ext cx="8169564" cy="1477963"/>
          </a:xfrm>
          <a:prstGeom prst="rect">
            <a:avLst/>
          </a:prstGeom>
          <a:solidFill>
            <a:srgbClr val="68217A"/>
          </a:solidFill>
        </p:spPr>
        <p:txBody>
          <a:bodyPr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chemeClr val="bg1"/>
                </a:solidFill>
              </a:rPr>
              <a:t>California Department of Public Health</a:t>
            </a:r>
          </a:p>
          <a:p>
            <a:pPr>
              <a:defRPr/>
            </a:pPr>
            <a:r>
              <a:rPr lang="en-US" sz="4000" dirty="0">
                <a:solidFill>
                  <a:schemeClr val="bg1"/>
                </a:solidFill>
              </a:rPr>
              <a:t>Safe and Active Communities Branch</a:t>
            </a:r>
            <a:br>
              <a:rPr lang="en-US" sz="4000" dirty="0">
                <a:solidFill>
                  <a:schemeClr val="bg1"/>
                </a:solidFill>
              </a:rPr>
            </a:br>
            <a:r>
              <a:rPr lang="en-US" sz="4000" dirty="0">
                <a:solidFill>
                  <a:schemeClr val="bg1"/>
                </a:solidFill>
              </a:rPr>
              <a:t>Vehicle Occupant Safety Program (VOSP)</a:t>
            </a:r>
            <a:endParaRPr lang="en-US" sz="4000" b="1" dirty="0">
              <a:solidFill>
                <a:schemeClr val="bg1"/>
              </a:solidFill>
            </a:endParaRPr>
          </a:p>
        </p:txBody>
      </p:sp>
      <p:sp>
        <p:nvSpPr>
          <p:cNvPr id="3076" name="Rectangle 4"/>
          <p:cNvSpPr>
            <a:spLocks noChangeArrowheads="1"/>
          </p:cNvSpPr>
          <p:nvPr/>
        </p:nvSpPr>
        <p:spPr bwMode="auto">
          <a:xfrm>
            <a:off x="1524000" y="5791199"/>
            <a:ext cx="9144000" cy="1066800"/>
          </a:xfrm>
          <a:prstGeom prst="rect">
            <a:avLst/>
          </a:prstGeom>
          <a:solidFill>
            <a:srgbClr val="68217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chemeClr val="bg1"/>
              </a:solidFill>
            </a:endParaRPr>
          </a:p>
        </p:txBody>
      </p:sp>
      <p:sp>
        <p:nvSpPr>
          <p:cNvPr id="3077" name="Line 5"/>
          <p:cNvSpPr>
            <a:spLocks noChangeShapeType="1"/>
          </p:cNvSpPr>
          <p:nvPr/>
        </p:nvSpPr>
        <p:spPr bwMode="auto">
          <a:xfrm>
            <a:off x="1524000" y="5791200"/>
            <a:ext cx="9144000" cy="0"/>
          </a:xfrm>
          <a:prstGeom prst="line">
            <a:avLst/>
          </a:prstGeom>
          <a:noFill/>
          <a:ln w="76200">
            <a:solidFill>
              <a:srgbClr val="9EC4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8" name="Picture 6" descr="SA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84863"/>
            <a:ext cx="1447800" cy="879475"/>
          </a:xfrm>
          <a:prstGeom prst="rect">
            <a:avLst/>
          </a:prstGeom>
          <a:noFill/>
          <a:ln w="9525">
            <a:solidFill>
              <a:srgbClr val="78A2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790700" y="438151"/>
            <a:ext cx="8610600" cy="1477963"/>
          </a:xfrm>
          <a:prstGeom prst="rect">
            <a:avLst/>
          </a:prstGeom>
          <a:solidFill>
            <a:srgbClr val="68217A"/>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a:solidFill>
                  <a:schemeClr val="bg1"/>
                </a:solidFill>
              </a:rPr>
              <a:t>California Child Passenger </a:t>
            </a:r>
          </a:p>
          <a:p>
            <a:pPr algn="l">
              <a:defRPr/>
            </a:pPr>
            <a:r>
              <a:rPr lang="en-US" sz="3600" dirty="0">
                <a:solidFill>
                  <a:schemeClr val="bg1"/>
                </a:solidFill>
              </a:rPr>
              <a:t>Safety Education</a:t>
            </a:r>
            <a:endParaRPr lang="en-US" sz="3600" b="1" dirty="0">
              <a:solidFill>
                <a:schemeClr val="bg1"/>
              </a:solidFill>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5884862"/>
            <a:ext cx="1540164" cy="916420"/>
          </a:xfrm>
          <a:prstGeom prst="rect">
            <a:avLst/>
          </a:prstGeom>
          <a:noFill/>
          <a:ln w="9525">
            <a:solidFill>
              <a:srgbClr val="78A2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5" descr="G:\SACB\PROJECTS &amp; TOPICS\_Traffic Transportation Highway\VOSP\VOSP 2013-2014\Educational Materials\Sofia\AB sofia 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9673" y="762000"/>
            <a:ext cx="34290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704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894" y="990600"/>
            <a:ext cx="8396212" cy="1935874"/>
          </a:xfrm>
        </p:spPr>
        <p:txBody>
          <a:bodyPr/>
          <a:lstStyle/>
          <a:p>
            <a:r>
              <a:rPr lang="en-US" dirty="0" smtClean="0"/>
              <a:t>Assessing Advocacy:</a:t>
            </a:r>
            <a:endParaRPr lang="en-US" dirty="0"/>
          </a:p>
        </p:txBody>
      </p:sp>
      <p:sp>
        <p:nvSpPr>
          <p:cNvPr id="3" name="Subtitle 2"/>
          <p:cNvSpPr>
            <a:spLocks noGrp="1"/>
          </p:cNvSpPr>
          <p:nvPr>
            <p:ph type="subTitle" idx="1"/>
          </p:nvPr>
        </p:nvSpPr>
        <p:spPr>
          <a:xfrm>
            <a:off x="1790700" y="2743200"/>
            <a:ext cx="8610600" cy="1371600"/>
          </a:xfrm>
        </p:spPr>
        <p:txBody>
          <a:bodyPr>
            <a:normAutofit fontScale="32500" lnSpcReduction="20000"/>
          </a:bodyPr>
          <a:lstStyle/>
          <a:p>
            <a:pPr>
              <a:lnSpc>
                <a:spcPct val="120000"/>
              </a:lnSpc>
            </a:pPr>
            <a:r>
              <a:rPr lang="en-US" sz="9200" dirty="0"/>
              <a:t>Influencing Prevention Policy through Effective Communication with Legislators and Advocates</a:t>
            </a:r>
          </a:p>
          <a:p>
            <a:pPr>
              <a:lnSpc>
                <a:spcPct val="120000"/>
              </a:lnSpc>
            </a:pPr>
            <a:endParaRPr lang="en-US" sz="2500" dirty="0"/>
          </a:p>
          <a:p>
            <a:pPr>
              <a:lnSpc>
                <a:spcPct val="120000"/>
              </a:lnSpc>
            </a:pPr>
            <a:endParaRPr lang="en-US" sz="2500" dirty="0"/>
          </a:p>
          <a:p>
            <a:pPr>
              <a:lnSpc>
                <a:spcPct val="120000"/>
              </a:lnSpc>
            </a:pPr>
            <a:endParaRPr lang="en-US" sz="2500" dirty="0"/>
          </a:p>
          <a:p>
            <a:pPr>
              <a:lnSpc>
                <a:spcPct val="120000"/>
              </a:lnSpc>
            </a:pPr>
            <a:endParaRPr lang="en-US" sz="2500" dirty="0"/>
          </a:p>
          <a:p>
            <a:pPr>
              <a:lnSpc>
                <a:spcPct val="120000"/>
              </a:lnSpc>
            </a:pPr>
            <a:endParaRPr lang="en-US" sz="6800" dirty="0"/>
          </a:p>
        </p:txBody>
      </p:sp>
      <p:sp>
        <p:nvSpPr>
          <p:cNvPr id="4" name="TextBox 3"/>
          <p:cNvSpPr txBox="1"/>
          <p:nvPr/>
        </p:nvSpPr>
        <p:spPr>
          <a:xfrm>
            <a:off x="2057400" y="5986665"/>
            <a:ext cx="8077200" cy="923330"/>
          </a:xfrm>
          <a:prstGeom prst="rect">
            <a:avLst/>
          </a:prstGeom>
          <a:noFill/>
        </p:spPr>
        <p:txBody>
          <a:bodyPr wrap="square" numCol="2" rtlCol="0">
            <a:spAutoFit/>
          </a:bodyPr>
          <a:lstStyle/>
          <a:p>
            <a:pPr algn="ctr"/>
            <a:r>
              <a:rPr lang="en-US" dirty="0"/>
              <a:t>Heidi Aakjer, MPA</a:t>
            </a:r>
          </a:p>
          <a:p>
            <a:pPr algn="ctr"/>
            <a:r>
              <a:rPr lang="en-US" sz="1600" dirty="0"/>
              <a:t>Safe Kids South Carolina Manager</a:t>
            </a:r>
          </a:p>
          <a:p>
            <a:pPr algn="ctr"/>
            <a:endParaRPr lang="en-US" dirty="0"/>
          </a:p>
          <a:p>
            <a:pPr algn="ctr"/>
            <a:r>
              <a:rPr lang="en-US" dirty="0"/>
              <a:t>Whitney Tucker, MPH</a:t>
            </a:r>
          </a:p>
          <a:p>
            <a:pPr algn="ctr"/>
            <a:r>
              <a:rPr lang="en-US" sz="1600" dirty="0"/>
              <a:t>Policy and Research Associate</a:t>
            </a:r>
          </a:p>
        </p:txBody>
      </p:sp>
    </p:spTree>
    <p:extLst>
      <p:ext uri="{BB962C8B-B14F-4D97-AF65-F5344CB8AC3E}">
        <p14:creationId xmlns:p14="http://schemas.microsoft.com/office/powerpoint/2010/main" val="2139649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0" y="1828800"/>
            <a:ext cx="4038600" cy="4559808"/>
          </a:xfrm>
        </p:spPr>
        <p:txBody>
          <a:bodyPr>
            <a:noAutofit/>
          </a:bodyPr>
          <a:lstStyle/>
          <a:p>
            <a:pPr>
              <a:lnSpc>
                <a:spcPct val="120000"/>
              </a:lnSpc>
            </a:pPr>
            <a:r>
              <a:rPr lang="en-US" sz="2200" kern="0" dirty="0">
                <a:latin typeface="Arial"/>
              </a:rPr>
              <a:t>Assets of Safe Kids advocates:</a:t>
            </a:r>
          </a:p>
          <a:p>
            <a:pPr lvl="1">
              <a:lnSpc>
                <a:spcPct val="120000"/>
              </a:lnSpc>
            </a:pPr>
            <a:r>
              <a:rPr lang="en-US" sz="2000" kern="0" dirty="0">
                <a:latin typeface="Arial"/>
              </a:rPr>
              <a:t>Community involvement</a:t>
            </a:r>
          </a:p>
          <a:p>
            <a:pPr lvl="1">
              <a:lnSpc>
                <a:spcPct val="120000"/>
              </a:lnSpc>
            </a:pPr>
            <a:r>
              <a:rPr lang="en-US" sz="2000" kern="0" dirty="0">
                <a:latin typeface="Arial"/>
              </a:rPr>
              <a:t>Appreciation for prevention work</a:t>
            </a:r>
          </a:p>
          <a:p>
            <a:pPr lvl="1">
              <a:lnSpc>
                <a:spcPct val="120000"/>
              </a:lnSpc>
            </a:pPr>
            <a:r>
              <a:rPr lang="en-US" sz="2000" kern="0" dirty="0">
                <a:latin typeface="Arial"/>
              </a:rPr>
              <a:t>Grassroots engagement ability</a:t>
            </a:r>
          </a:p>
          <a:p>
            <a:pPr lvl="0">
              <a:lnSpc>
                <a:spcPct val="120000"/>
              </a:lnSpc>
            </a:pPr>
            <a:r>
              <a:rPr lang="en-US" sz="2200" kern="0" dirty="0">
                <a:latin typeface="Arial"/>
              </a:rPr>
              <a:t>Legislation is needed to adequately address child injury issues on a grand scale </a:t>
            </a:r>
          </a:p>
        </p:txBody>
      </p:sp>
      <p:sp>
        <p:nvSpPr>
          <p:cNvPr id="2" name="Title 1"/>
          <p:cNvSpPr>
            <a:spLocks noGrp="1"/>
          </p:cNvSpPr>
          <p:nvPr>
            <p:ph type="title"/>
          </p:nvPr>
        </p:nvSpPr>
        <p:spPr>
          <a:xfrm>
            <a:off x="2057400" y="762000"/>
            <a:ext cx="8229600" cy="1064774"/>
          </a:xfrm>
        </p:spPr>
        <p:txBody>
          <a:bodyPr/>
          <a:lstStyle/>
          <a:p>
            <a:r>
              <a:rPr lang="en-US" dirty="0" smtClean="0"/>
              <a:t>The Need for Advocacy</a:t>
            </a:r>
            <a:endParaRPr lang="en-US" dirty="0"/>
          </a:p>
        </p:txBody>
      </p:sp>
      <p:sp>
        <p:nvSpPr>
          <p:cNvPr id="9" name="TextBox 8"/>
          <p:cNvSpPr txBox="1"/>
          <p:nvPr/>
        </p:nvSpPr>
        <p:spPr>
          <a:xfrm>
            <a:off x="1676400" y="1905001"/>
            <a:ext cx="4953000" cy="1015663"/>
          </a:xfrm>
          <a:prstGeom prst="rect">
            <a:avLst/>
          </a:prstGeom>
          <a:noFill/>
        </p:spPr>
        <p:txBody>
          <a:bodyPr wrap="square" rtlCol="0">
            <a:spAutoFit/>
          </a:bodyPr>
          <a:lstStyle/>
          <a:p>
            <a:pPr algn="ctr"/>
            <a:r>
              <a:rPr lang="en-US" sz="2000" dirty="0">
                <a:latin typeface="Arial"/>
                <a:cs typeface="Arial"/>
              </a:rPr>
              <a:t>3 Main Injury Prevention Areas</a:t>
            </a:r>
          </a:p>
          <a:p>
            <a:endParaRPr lang="en-US" dirty="0">
              <a:latin typeface="Arial"/>
              <a:cs typeface="Arial"/>
            </a:endParaRPr>
          </a:p>
          <a:p>
            <a:r>
              <a:rPr lang="en-US" sz="2200" dirty="0">
                <a:solidFill>
                  <a:schemeClr val="accent1"/>
                </a:solidFill>
                <a:latin typeface="Arial"/>
                <a:cs typeface="Arial"/>
              </a:rPr>
              <a:t>Motor Vehicles  Suffocation  Drowning</a:t>
            </a:r>
          </a:p>
        </p:txBody>
      </p:sp>
      <p:pic>
        <p:nvPicPr>
          <p:cNvPr id="6"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352800"/>
            <a:ext cx="4419600" cy="2971800"/>
          </a:xfrm>
          <a:prstGeom prst="rect">
            <a:avLst/>
          </a:prstGeom>
        </p:spPr>
      </p:pic>
    </p:spTree>
    <p:extLst>
      <p:ext uri="{BB962C8B-B14F-4D97-AF65-F5344CB8AC3E}">
        <p14:creationId xmlns:p14="http://schemas.microsoft.com/office/powerpoint/2010/main" val="395470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1"/>
            <a:ext cx="8229600" cy="1158619"/>
          </a:xfrm>
        </p:spPr>
        <p:txBody>
          <a:bodyPr/>
          <a:lstStyle/>
          <a:p>
            <a:r>
              <a:rPr lang="en-US" dirty="0" smtClean="0"/>
              <a:t>Recommendations</a:t>
            </a:r>
            <a:endParaRPr lang="en-US" dirty="0"/>
          </a:p>
        </p:txBody>
      </p:sp>
      <p:graphicFrame>
        <p:nvGraphicFramePr>
          <p:cNvPr id="17" name="Content Placeholder 16"/>
          <p:cNvGraphicFramePr>
            <a:graphicFrameLocks noGrp="1"/>
          </p:cNvGraphicFramePr>
          <p:nvPr>
            <p:ph idx="1"/>
            <p:extLst/>
          </p:nvPr>
        </p:nvGraphicFramePr>
        <p:xfrm>
          <a:off x="2209800" y="1735432"/>
          <a:ext cx="7924800" cy="512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82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07958"/>
            <a:ext cx="8229600" cy="4195379"/>
          </a:xfrm>
        </p:spPr>
        <p:txBody>
          <a:bodyPr/>
          <a:lstStyle/>
          <a:p>
            <a:pPr marL="0" indent="0">
              <a:buNone/>
            </a:pPr>
            <a:r>
              <a:rPr lang="en-US" sz="5400" dirty="0"/>
              <a:t/>
            </a:r>
            <a:br>
              <a:rPr lang="en-US" sz="5400" dirty="0"/>
            </a:br>
            <a:r>
              <a:rPr lang="en-US" sz="5400" dirty="0"/>
              <a:t>CPS Brief </a:t>
            </a:r>
          </a:p>
        </p:txBody>
      </p:sp>
      <p:sp>
        <p:nvSpPr>
          <p:cNvPr id="4" name="Footer Placeholder 3"/>
          <p:cNvSpPr>
            <a:spLocks noGrp="1"/>
          </p:cNvSpPr>
          <p:nvPr>
            <p:ph type="ftr" sz="quarter" idx="4294967295"/>
          </p:nvPr>
        </p:nvSpPr>
        <p:spPr>
          <a:xfrm>
            <a:off x="1981201" y="6356350"/>
            <a:ext cx="7228652" cy="365126"/>
          </a:xfrm>
          <a:prstGeom prst="rect">
            <a:avLst/>
          </a:prstGeom>
        </p:spPr>
        <p:txBody>
          <a:bodyPr/>
          <a:lstStyle/>
          <a:p>
            <a:r>
              <a:rPr lang="en-US" smtClean="0"/>
              <a:t>Children's Trust of South Carolina</a:t>
            </a:r>
            <a:endParaRPr lang="en-US" dirty="0"/>
          </a:p>
        </p:txBody>
      </p:sp>
      <p:sp>
        <p:nvSpPr>
          <p:cNvPr id="5" name="Slide Number Placeholder 4"/>
          <p:cNvSpPr>
            <a:spLocks noGrp="1"/>
          </p:cNvSpPr>
          <p:nvPr>
            <p:ph type="sldNum" sz="quarter" idx="4294967295"/>
          </p:nvPr>
        </p:nvSpPr>
        <p:spPr>
          <a:xfrm>
            <a:off x="9296400" y="6356351"/>
            <a:ext cx="914400" cy="365125"/>
          </a:xfrm>
          <a:prstGeom prst="rect">
            <a:avLst/>
          </a:prstGeom>
        </p:spPr>
        <p:txBody>
          <a:bodyPr/>
          <a:lstStyle/>
          <a:p>
            <a:fld id="{A9B17258-353E-466A-A375-5772B5FDAA71}" type="slidenum">
              <a:rPr lang="en-US" smtClean="0"/>
              <a:pPr/>
              <a:t>35</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693227"/>
            <a:ext cx="5362575" cy="574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605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Advocacy in Action </a:t>
            </a:r>
            <a:endParaRPr lang="en-US" dirty="0"/>
          </a:p>
        </p:txBody>
      </p:sp>
      <p:sp>
        <p:nvSpPr>
          <p:cNvPr id="7" name="Text Placeholder 6"/>
          <p:cNvSpPr>
            <a:spLocks noGrp="1"/>
          </p:cNvSpPr>
          <p:nvPr>
            <p:ph type="body" idx="1"/>
          </p:nvPr>
        </p:nvSpPr>
        <p:spPr/>
        <p:txBody>
          <a:bodyPr/>
          <a:lstStyle/>
          <a:p>
            <a:pPr algn="ctr"/>
            <a:r>
              <a:rPr lang="en-US" dirty="0"/>
              <a:t>SC Safe Kids Advocacy Day </a:t>
            </a:r>
            <a:br>
              <a:rPr lang="en-US" dirty="0"/>
            </a:br>
            <a:r>
              <a:rPr lang="en-US" dirty="0"/>
              <a:t>April 28, 2015</a:t>
            </a:r>
          </a:p>
        </p:txBody>
      </p:sp>
      <p:sp>
        <p:nvSpPr>
          <p:cNvPr id="9" name="Text Placeholder 8"/>
          <p:cNvSpPr>
            <a:spLocks noGrp="1"/>
          </p:cNvSpPr>
          <p:nvPr>
            <p:ph type="body" sz="quarter" idx="3"/>
          </p:nvPr>
        </p:nvSpPr>
        <p:spPr/>
        <p:txBody>
          <a:bodyPr>
            <a:normAutofit lnSpcReduction="10000"/>
          </a:bodyPr>
          <a:lstStyle/>
          <a:p>
            <a:pPr algn="ctr"/>
            <a:r>
              <a:rPr lang="en-US" dirty="0" smtClean="0"/>
              <a:t>SC Child Passenger Safety Summit</a:t>
            </a:r>
          </a:p>
          <a:p>
            <a:pPr algn="ctr"/>
            <a:r>
              <a:rPr lang="en-US" dirty="0" smtClean="0"/>
              <a:t>September 18, 2015 </a:t>
            </a:r>
            <a:endParaRPr lang="en-US" dirty="0"/>
          </a:p>
        </p:txBody>
      </p:sp>
      <p:sp>
        <p:nvSpPr>
          <p:cNvPr id="4" name="Footer Placeholder 3"/>
          <p:cNvSpPr>
            <a:spLocks noGrp="1"/>
          </p:cNvSpPr>
          <p:nvPr>
            <p:ph type="ftr" sz="quarter" idx="11"/>
          </p:nvPr>
        </p:nvSpPr>
        <p:spPr/>
        <p:txBody>
          <a:bodyPr/>
          <a:lstStyle/>
          <a:p>
            <a:r>
              <a:rPr lang="en-US" smtClean="0"/>
              <a:t>Children's Trust of South Carolina</a:t>
            </a:r>
            <a:endParaRPr lang="en-US" dirty="0"/>
          </a:p>
        </p:txBody>
      </p:sp>
      <p:sp>
        <p:nvSpPr>
          <p:cNvPr id="5" name="Slide Number Placeholder 4"/>
          <p:cNvSpPr>
            <a:spLocks noGrp="1"/>
          </p:cNvSpPr>
          <p:nvPr>
            <p:ph type="sldNum" sz="quarter" idx="12"/>
          </p:nvPr>
        </p:nvSpPr>
        <p:spPr/>
        <p:txBody>
          <a:bodyPr/>
          <a:lstStyle/>
          <a:p>
            <a:fld id="{A9B17258-353E-466A-A375-5772B5FDAA71}" type="slidenum">
              <a:rPr lang="en-US" smtClean="0"/>
              <a:pPr/>
              <a:t>36</a:t>
            </a:fld>
            <a:endParaRPr lang="en-US" dirty="0"/>
          </a:p>
        </p:txBody>
      </p:sp>
      <p:pic>
        <p:nvPicPr>
          <p:cNvPr id="11" name="Picture 2" descr="C:\Users\mbranham\AppData\Local\Microsoft\Windows\Temporary Internet Files\Content.Outlook\4954FCAD\image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87329" y="2761282"/>
            <a:ext cx="4262703" cy="31970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uggins, Ford, Shealy"/>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720750" y="2743201"/>
            <a:ext cx="408608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43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2688" y="1687354"/>
            <a:ext cx="5596128" cy="5170646"/>
          </a:xfrm>
          <a:prstGeom prst="rect">
            <a:avLst/>
          </a:prstGeom>
          <a:noFill/>
        </p:spPr>
        <p:txBody>
          <a:bodyPr wrap="square" rtlCol="0">
            <a:spAutoFit/>
          </a:bodyPr>
          <a:lstStyle/>
          <a:p>
            <a:r>
              <a:rPr lang="en-US" sz="4800" b="1" dirty="0" smtClean="0">
                <a:solidFill>
                  <a:srgbClr val="0095DA"/>
                </a:solidFill>
              </a:rPr>
              <a:t>KEY STRATEGIC POINTS</a:t>
            </a:r>
          </a:p>
          <a:p>
            <a:endParaRPr lang="en-US" dirty="0"/>
          </a:p>
          <a:p>
            <a:pPr marL="285750" indent="-285750">
              <a:buFont typeface="Arial" panose="020B0604020202020204" pitchFamily="34" charset="0"/>
              <a:buChar char="•"/>
            </a:pPr>
            <a:r>
              <a:rPr lang="en-US" sz="3600" b="1" dirty="0" smtClean="0">
                <a:solidFill>
                  <a:srgbClr val="00B050"/>
                </a:solidFill>
              </a:rPr>
              <a:t>Research, research, research</a:t>
            </a:r>
          </a:p>
          <a:p>
            <a:pPr marL="285750" indent="-285750">
              <a:buFont typeface="Arial" panose="020B0604020202020204" pitchFamily="34" charset="0"/>
              <a:buChar char="•"/>
            </a:pPr>
            <a:r>
              <a:rPr lang="en-US" sz="3600" b="1" dirty="0" smtClean="0">
                <a:solidFill>
                  <a:srgbClr val="00B050"/>
                </a:solidFill>
              </a:rPr>
              <a:t>Laws Influence Parents</a:t>
            </a:r>
          </a:p>
          <a:p>
            <a:pPr marL="285750" indent="-285750">
              <a:buFont typeface="Arial" panose="020B0604020202020204" pitchFamily="34" charset="0"/>
              <a:buChar char="•"/>
            </a:pPr>
            <a:r>
              <a:rPr lang="en-US" sz="3600" b="1" dirty="0" smtClean="0">
                <a:solidFill>
                  <a:srgbClr val="00B050"/>
                </a:solidFill>
              </a:rPr>
              <a:t>Laws Increase Public Awareness</a:t>
            </a:r>
          </a:p>
          <a:p>
            <a:pPr marL="285750" indent="-285750">
              <a:buFont typeface="Arial" panose="020B0604020202020204" pitchFamily="34" charset="0"/>
              <a:buChar char="•"/>
            </a:pPr>
            <a:r>
              <a:rPr lang="en-US" sz="3600" b="1" dirty="0" smtClean="0">
                <a:solidFill>
                  <a:srgbClr val="00B050"/>
                </a:solidFill>
              </a:rPr>
              <a:t>We’re Here to Help</a:t>
            </a:r>
            <a:endParaRPr lang="en-US" sz="3600" b="1" dirty="0">
              <a:solidFill>
                <a:srgbClr val="00B050"/>
              </a:solidFill>
            </a:endParaRPr>
          </a:p>
        </p:txBody>
      </p:sp>
      <p:pic>
        <p:nvPicPr>
          <p:cNvPr id="3" name="Picture 2"/>
          <p:cNvPicPr>
            <a:picLocks noChangeAspect="1"/>
          </p:cNvPicPr>
          <p:nvPr/>
        </p:nvPicPr>
        <p:blipFill>
          <a:blip r:embed="rId2"/>
          <a:stretch>
            <a:fillRect/>
          </a:stretch>
        </p:blipFill>
        <p:spPr>
          <a:xfrm>
            <a:off x="5788152" y="3582247"/>
            <a:ext cx="5919787" cy="26076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664" y="320548"/>
            <a:ext cx="1452946" cy="1243076"/>
          </a:xfrm>
          <a:prstGeom prst="rect">
            <a:avLst/>
          </a:prstGeom>
        </p:spPr>
      </p:pic>
    </p:spTree>
    <p:extLst>
      <p:ext uri="{BB962C8B-B14F-4D97-AF65-F5344CB8AC3E}">
        <p14:creationId xmlns:p14="http://schemas.microsoft.com/office/powerpoint/2010/main" val="1770214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2438400"/>
            <a:ext cx="8382000" cy="3939540"/>
          </a:xfrm>
          <a:prstGeom prst="rect">
            <a:avLst/>
          </a:prstGeom>
          <a:noFill/>
        </p:spPr>
        <p:txBody>
          <a:bodyPr wrap="square" numCol="2" rtlCol="0">
            <a:spAutoFit/>
          </a:bodyPr>
          <a:lstStyle/>
          <a:p>
            <a:pPr algn="ctr" fontAlgn="base">
              <a:lnSpc>
                <a:spcPct val="150000"/>
              </a:lnSpc>
              <a:spcBef>
                <a:spcPts val="1200"/>
              </a:spcBef>
              <a:spcAft>
                <a:spcPct val="0"/>
              </a:spcAft>
              <a:buClr>
                <a:srgbClr val="DA5521"/>
              </a:buClr>
              <a:buSzPct val="130000"/>
            </a:pPr>
            <a:r>
              <a:rPr lang="en-US" sz="1500" b="1" kern="0" dirty="0"/>
              <a:t>Heidi Aakjer, MPA</a:t>
            </a:r>
          </a:p>
          <a:p>
            <a:pPr algn="ctr" fontAlgn="base">
              <a:lnSpc>
                <a:spcPct val="150000"/>
              </a:lnSpc>
              <a:spcBef>
                <a:spcPts val="1200"/>
              </a:spcBef>
              <a:spcAft>
                <a:spcPct val="0"/>
              </a:spcAft>
              <a:buClr>
                <a:srgbClr val="DA5521"/>
              </a:buClr>
              <a:buSzPct val="130000"/>
            </a:pPr>
            <a:r>
              <a:rPr lang="en-US" sz="1500" kern="0" dirty="0"/>
              <a:t>Safe Kids South Carolina Manager</a:t>
            </a:r>
          </a:p>
          <a:p>
            <a:pPr algn="ctr" fontAlgn="base">
              <a:lnSpc>
                <a:spcPct val="150000"/>
              </a:lnSpc>
              <a:spcBef>
                <a:spcPts val="1200"/>
              </a:spcBef>
              <a:spcAft>
                <a:spcPct val="0"/>
              </a:spcAft>
              <a:buClr>
                <a:srgbClr val="DA5521"/>
              </a:buClr>
              <a:buSzPct val="130000"/>
            </a:pPr>
            <a:r>
              <a:rPr lang="en-US" sz="1500" kern="0" dirty="0"/>
              <a:t>Children’s Trust of South Carolina</a:t>
            </a:r>
          </a:p>
          <a:p>
            <a:pPr algn="ctr" fontAlgn="base">
              <a:lnSpc>
                <a:spcPct val="150000"/>
              </a:lnSpc>
              <a:spcBef>
                <a:spcPts val="1200"/>
              </a:spcBef>
              <a:spcAft>
                <a:spcPct val="0"/>
              </a:spcAft>
              <a:buClr>
                <a:srgbClr val="DA5521"/>
              </a:buClr>
              <a:buSzPct val="130000"/>
            </a:pPr>
            <a:r>
              <a:rPr lang="en-US" sz="1500" kern="0" dirty="0">
                <a:hlinkClick r:id="rId3"/>
              </a:rPr>
              <a:t>haakjer@scchildren.org</a:t>
            </a:r>
            <a:r>
              <a:rPr lang="en-US" sz="1500" kern="0" dirty="0"/>
              <a:t> │  803-744-4020</a:t>
            </a:r>
          </a:p>
          <a:p>
            <a:pPr algn="ctr" fontAlgn="base">
              <a:lnSpc>
                <a:spcPct val="150000"/>
              </a:lnSpc>
              <a:spcBef>
                <a:spcPts val="1200"/>
              </a:spcBef>
              <a:spcAft>
                <a:spcPct val="0"/>
              </a:spcAft>
              <a:buClr>
                <a:srgbClr val="DA5521"/>
              </a:buClr>
              <a:buSzPct val="130000"/>
            </a:pPr>
            <a:endParaRPr lang="en-US" sz="1500" b="1" kern="0" dirty="0">
              <a:latin typeface="Arial"/>
            </a:endParaRPr>
          </a:p>
          <a:p>
            <a:pPr algn="ctr" fontAlgn="base">
              <a:lnSpc>
                <a:spcPct val="150000"/>
              </a:lnSpc>
              <a:spcBef>
                <a:spcPts val="1200"/>
              </a:spcBef>
              <a:spcAft>
                <a:spcPct val="0"/>
              </a:spcAft>
              <a:buClr>
                <a:srgbClr val="DA5521"/>
              </a:buClr>
              <a:buSzPct val="130000"/>
            </a:pPr>
            <a:endParaRPr lang="en-US" sz="1500" b="1" kern="0" dirty="0">
              <a:latin typeface="Arial"/>
            </a:endParaRPr>
          </a:p>
          <a:p>
            <a:pPr algn="ctr" fontAlgn="base">
              <a:lnSpc>
                <a:spcPct val="150000"/>
              </a:lnSpc>
              <a:spcBef>
                <a:spcPts val="1200"/>
              </a:spcBef>
              <a:spcAft>
                <a:spcPct val="0"/>
              </a:spcAft>
              <a:buClr>
                <a:srgbClr val="DA5521"/>
              </a:buClr>
              <a:buSzPct val="130000"/>
            </a:pPr>
            <a:endParaRPr lang="en-US" sz="1500" b="1" kern="0" dirty="0">
              <a:latin typeface="Arial"/>
            </a:endParaRPr>
          </a:p>
          <a:p>
            <a:pPr algn="ctr" fontAlgn="base">
              <a:lnSpc>
                <a:spcPct val="150000"/>
              </a:lnSpc>
              <a:spcBef>
                <a:spcPts val="1200"/>
              </a:spcBef>
              <a:spcAft>
                <a:spcPct val="0"/>
              </a:spcAft>
              <a:buClr>
                <a:srgbClr val="DA5521"/>
              </a:buClr>
              <a:buSzPct val="130000"/>
            </a:pPr>
            <a:endParaRPr lang="en-US" sz="1500" b="1" kern="0" dirty="0">
              <a:latin typeface="Arial"/>
            </a:endParaRPr>
          </a:p>
          <a:p>
            <a:pPr algn="ctr" fontAlgn="base">
              <a:lnSpc>
                <a:spcPct val="150000"/>
              </a:lnSpc>
              <a:spcBef>
                <a:spcPts val="1200"/>
              </a:spcBef>
              <a:spcAft>
                <a:spcPct val="0"/>
              </a:spcAft>
              <a:buClr>
                <a:srgbClr val="DA5521"/>
              </a:buClr>
              <a:buSzPct val="130000"/>
            </a:pPr>
            <a:r>
              <a:rPr lang="en-US" sz="1500" b="1" kern="0" dirty="0">
                <a:latin typeface="Arial"/>
              </a:rPr>
              <a:t>Whitney Tucker, MPH</a:t>
            </a:r>
          </a:p>
          <a:p>
            <a:pPr algn="ctr" fontAlgn="base">
              <a:lnSpc>
                <a:spcPct val="150000"/>
              </a:lnSpc>
              <a:spcBef>
                <a:spcPts val="1200"/>
              </a:spcBef>
              <a:spcAft>
                <a:spcPct val="0"/>
              </a:spcAft>
              <a:buClr>
                <a:srgbClr val="DA5521"/>
              </a:buClr>
              <a:buSzPct val="130000"/>
            </a:pPr>
            <a:r>
              <a:rPr lang="en-US" sz="1500" kern="0" dirty="0">
                <a:latin typeface="Arial"/>
              </a:rPr>
              <a:t>Policy and Research Associate</a:t>
            </a:r>
          </a:p>
          <a:p>
            <a:pPr algn="ctr" fontAlgn="base">
              <a:lnSpc>
                <a:spcPct val="150000"/>
              </a:lnSpc>
              <a:spcBef>
                <a:spcPts val="1200"/>
              </a:spcBef>
              <a:spcAft>
                <a:spcPct val="0"/>
              </a:spcAft>
              <a:buClr>
                <a:srgbClr val="DA5521"/>
              </a:buClr>
              <a:buSzPct val="130000"/>
            </a:pPr>
            <a:r>
              <a:rPr lang="en-US" sz="1500" kern="0" dirty="0">
                <a:latin typeface="Arial"/>
              </a:rPr>
              <a:t>Children’s Trust of South Carolina</a:t>
            </a:r>
          </a:p>
          <a:p>
            <a:pPr algn="ctr" fontAlgn="base">
              <a:lnSpc>
                <a:spcPct val="150000"/>
              </a:lnSpc>
              <a:spcBef>
                <a:spcPts val="1200"/>
              </a:spcBef>
              <a:spcAft>
                <a:spcPct val="0"/>
              </a:spcAft>
              <a:buClr>
                <a:srgbClr val="DA5521"/>
              </a:buClr>
              <a:buSzPct val="130000"/>
            </a:pPr>
            <a:r>
              <a:rPr lang="en-US" sz="1500" kern="0" dirty="0">
                <a:latin typeface="Arial"/>
                <a:hlinkClick r:id="rId4"/>
              </a:rPr>
              <a:t>wtucker@scchildren.org</a:t>
            </a:r>
            <a:r>
              <a:rPr lang="en-US" sz="1500" kern="0" dirty="0">
                <a:latin typeface="Arial"/>
              </a:rPr>
              <a:t> │  803-744-4049</a:t>
            </a:r>
          </a:p>
          <a:p>
            <a:endParaRPr lang="en-US" sz="1500" dirty="0"/>
          </a:p>
        </p:txBody>
      </p:sp>
      <p:sp>
        <p:nvSpPr>
          <p:cNvPr id="8" name="TextBox 7"/>
          <p:cNvSpPr txBox="1"/>
          <p:nvPr/>
        </p:nvSpPr>
        <p:spPr>
          <a:xfrm>
            <a:off x="2209800" y="4876800"/>
            <a:ext cx="7772400" cy="1292662"/>
          </a:xfrm>
          <a:prstGeom prst="rect">
            <a:avLst/>
          </a:prstGeom>
          <a:noFill/>
        </p:spPr>
        <p:txBody>
          <a:bodyPr wrap="square" rtlCol="0">
            <a:spAutoFit/>
          </a:bodyPr>
          <a:lstStyle/>
          <a:p>
            <a:pPr marL="45720">
              <a:lnSpc>
                <a:spcPct val="200000"/>
              </a:lnSpc>
            </a:pPr>
            <a:r>
              <a:rPr lang="en-US" sz="1300" i="1" dirty="0">
                <a:latin typeface="Arial"/>
                <a:cs typeface="Arial"/>
              </a:rPr>
              <a:t>Special thanks to the Society for Community Research and Action (SCRA), Division 27 of the American Psychological Association (APA), for the funding to complete this project. The findings and conclusions presented do not necessarily reflect the opinions of SCRA or APA. </a:t>
            </a:r>
          </a:p>
        </p:txBody>
      </p:sp>
    </p:spTree>
    <p:extLst>
      <p:ext uri="{BB962C8B-B14F-4D97-AF65-F5344CB8AC3E}">
        <p14:creationId xmlns:p14="http://schemas.microsoft.com/office/powerpoint/2010/main" val="320749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0068" y="2018805"/>
            <a:ext cx="7267698" cy="3216265"/>
          </a:xfrm>
          <a:prstGeom prst="rect">
            <a:avLst/>
          </a:prstGeom>
          <a:noFill/>
        </p:spPr>
        <p:txBody>
          <a:bodyPr wrap="square" rtlCol="0">
            <a:spAutoFit/>
          </a:bodyPr>
          <a:lstStyle/>
          <a:p>
            <a:pPr algn="ctr"/>
            <a:r>
              <a:rPr lang="en-US" sz="6500" b="1" dirty="0" smtClean="0">
                <a:solidFill>
                  <a:srgbClr val="0095DA"/>
                </a:solidFill>
              </a:rPr>
              <a:t>QUESTIONS?</a:t>
            </a:r>
          </a:p>
          <a:p>
            <a:pPr algn="ctr"/>
            <a:endParaRPr lang="en-US" sz="5000" b="1" dirty="0" smtClean="0"/>
          </a:p>
          <a:p>
            <a:pPr algn="ctr"/>
            <a:r>
              <a:rPr lang="en-US" sz="4400" b="1" dirty="0" smtClean="0">
                <a:solidFill>
                  <a:srgbClr val="00B050"/>
                </a:solidFill>
              </a:rPr>
              <a:t>Remember to Take the Survey at the End of the Webinar</a:t>
            </a:r>
            <a:endParaRPr lang="en-US" sz="4400" b="1" dirty="0">
              <a:solidFill>
                <a:srgbClr val="00B05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664" y="320548"/>
            <a:ext cx="1452946" cy="1243076"/>
          </a:xfrm>
          <a:prstGeom prst="rect">
            <a:avLst/>
          </a:prstGeom>
        </p:spPr>
      </p:pic>
    </p:spTree>
    <p:extLst>
      <p:ext uri="{BB962C8B-B14F-4D97-AF65-F5344CB8AC3E}">
        <p14:creationId xmlns:p14="http://schemas.microsoft.com/office/powerpoint/2010/main" val="360250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2291" name="Rectangle 3"/>
          <p:cNvSpPr>
            <a:spLocks noGrp="1" noChangeArrowheads="1"/>
          </p:cNvSpPr>
          <p:nvPr>
            <p:ph type="body" idx="1"/>
          </p:nvPr>
        </p:nvSpPr>
        <p:spPr>
          <a:xfrm>
            <a:off x="1143000" y="3429000"/>
            <a:ext cx="5486400" cy="5110162"/>
          </a:xfrm>
        </p:spPr>
        <p:txBody>
          <a:bodyPr/>
          <a:lstStyle/>
          <a:p>
            <a:pPr marL="685800" indent="-685800" algn="ctr">
              <a:buNone/>
            </a:pPr>
            <a:r>
              <a:rPr lang="en-US" sz="3200" dirty="0"/>
              <a:t>Our Mission:</a:t>
            </a:r>
          </a:p>
          <a:p>
            <a:pPr marL="685800" indent="-685800" algn="ctr">
              <a:buNone/>
            </a:pPr>
            <a:r>
              <a:rPr lang="en-US" sz="3200" dirty="0">
                <a:solidFill>
                  <a:srgbClr val="FFC000"/>
                </a:solidFill>
              </a:rPr>
              <a:t>Prevent Accidents</a:t>
            </a:r>
          </a:p>
          <a:p>
            <a:pPr marL="685800" indent="-685800" algn="ctr">
              <a:buNone/>
            </a:pPr>
            <a:r>
              <a:rPr lang="en-US" sz="3200" dirty="0">
                <a:solidFill>
                  <a:srgbClr val="FFC000"/>
                </a:solidFill>
              </a:rPr>
              <a:t>Reduce Injuries</a:t>
            </a:r>
          </a:p>
          <a:p>
            <a:pPr marL="685800" indent="-685800" algn="ctr">
              <a:buNone/>
            </a:pPr>
            <a:r>
              <a:rPr lang="en-US" sz="3200" dirty="0">
                <a:solidFill>
                  <a:srgbClr val="FFC000"/>
                </a:solidFill>
              </a:rPr>
              <a:t>Save Lives </a:t>
            </a:r>
          </a:p>
          <a:p>
            <a:pPr marL="685800" indent="-685800" algn="ctr">
              <a:buNone/>
            </a:pPr>
            <a:endParaRPr lang="en-US" dirty="0"/>
          </a:p>
        </p:txBody>
      </p:sp>
      <p:pic>
        <p:nvPicPr>
          <p:cNvPr id="4" name="Picture 4"/>
          <p:cNvPicPr>
            <a:picLocks noChangeArrowheads="1"/>
          </p:cNvPicPr>
          <p:nvPr/>
        </p:nvPicPr>
        <p:blipFill>
          <a:blip r:embed="rId3" cstate="print"/>
          <a:srcRect/>
          <a:stretch>
            <a:fillRect/>
          </a:stretch>
        </p:blipFill>
        <p:spPr bwMode="auto">
          <a:xfrm>
            <a:off x="1752600" y="304800"/>
            <a:ext cx="4267200" cy="2286000"/>
          </a:xfrm>
          <a:prstGeom prst="rect">
            <a:avLst/>
          </a:prstGeom>
          <a:noFill/>
          <a:ln w="3175">
            <a:solidFill>
              <a:schemeClr val="bg1"/>
            </a:solidFill>
            <a:miter lim="800000"/>
            <a:headEnd/>
            <a:tailEnd/>
          </a:ln>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200401"/>
            <a:ext cx="3283384" cy="256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2392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rgbClr val="00B0F0"/>
                </a:solidFill>
              </a:rPr>
              <a:t>Contact Information</a:t>
            </a:r>
            <a:endParaRPr lang="en-US" sz="5400" b="1" dirty="0">
              <a:solidFill>
                <a:srgbClr val="00B0F0"/>
              </a:solidFill>
            </a:endParaRPr>
          </a:p>
        </p:txBody>
      </p:sp>
      <p:sp>
        <p:nvSpPr>
          <p:cNvPr id="4" name="Text Placeholder 3"/>
          <p:cNvSpPr>
            <a:spLocks noGrp="1"/>
          </p:cNvSpPr>
          <p:nvPr>
            <p:ph type="body" idx="1"/>
          </p:nvPr>
        </p:nvSpPr>
        <p:spPr>
          <a:xfrm>
            <a:off x="665018" y="1431781"/>
            <a:ext cx="5332557" cy="823912"/>
          </a:xfrm>
        </p:spPr>
        <p:txBody>
          <a:bodyPr/>
          <a:lstStyle/>
          <a:p>
            <a:r>
              <a:rPr lang="en-US" dirty="0" smtClean="0"/>
              <a:t>Safe Kids Worldwide Contacts</a:t>
            </a:r>
            <a:endParaRPr lang="en-US" dirty="0"/>
          </a:p>
        </p:txBody>
      </p:sp>
      <p:sp>
        <p:nvSpPr>
          <p:cNvPr id="3" name="Content Placeholder 2"/>
          <p:cNvSpPr>
            <a:spLocks noGrp="1"/>
          </p:cNvSpPr>
          <p:nvPr>
            <p:ph sz="half" idx="2"/>
          </p:nvPr>
        </p:nvSpPr>
        <p:spPr>
          <a:xfrm>
            <a:off x="665018" y="2505075"/>
            <a:ext cx="5332557" cy="3684588"/>
          </a:xfrm>
        </p:spPr>
        <p:txBody>
          <a:bodyPr/>
          <a:lstStyle/>
          <a:p>
            <a:pPr marL="0" indent="0">
              <a:buNone/>
            </a:pPr>
            <a:r>
              <a:rPr lang="en-US" b="1" dirty="0" smtClean="0"/>
              <a:t>Anthony Green</a:t>
            </a:r>
            <a:r>
              <a:rPr lang="en-US" dirty="0" smtClean="0"/>
              <a:t>, Policy Director </a:t>
            </a:r>
            <a:r>
              <a:rPr lang="en-US" dirty="0" smtClean="0">
                <a:hlinkClick r:id="rId2"/>
              </a:rPr>
              <a:t>agreen@safekids.org</a:t>
            </a:r>
            <a:endParaRPr lang="en-US" dirty="0" smtClean="0"/>
          </a:p>
          <a:p>
            <a:pPr marL="0" indent="0">
              <a:buNone/>
            </a:pPr>
            <a:r>
              <a:rPr lang="en-US" b="1" dirty="0" smtClean="0"/>
              <a:t>Reuben Overmark</a:t>
            </a:r>
            <a:r>
              <a:rPr lang="en-US" dirty="0" smtClean="0"/>
              <a:t>, Policy Associate </a:t>
            </a:r>
            <a:r>
              <a:rPr lang="en-US" dirty="0" smtClean="0">
                <a:hlinkClick r:id="rId3"/>
              </a:rPr>
              <a:t>rovermark@safekids.org</a:t>
            </a:r>
            <a:endParaRPr lang="en-US" dirty="0" smtClean="0"/>
          </a:p>
          <a:p>
            <a:endParaRPr lang="en-US" dirty="0" smtClean="0"/>
          </a:p>
        </p:txBody>
      </p:sp>
      <p:sp>
        <p:nvSpPr>
          <p:cNvPr id="5" name="Text Placeholder 4"/>
          <p:cNvSpPr>
            <a:spLocks noGrp="1"/>
          </p:cNvSpPr>
          <p:nvPr>
            <p:ph type="body" sz="quarter" idx="3"/>
          </p:nvPr>
        </p:nvSpPr>
        <p:spPr>
          <a:xfrm>
            <a:off x="6097588" y="1431781"/>
            <a:ext cx="5183188" cy="823912"/>
          </a:xfrm>
        </p:spPr>
        <p:txBody>
          <a:bodyPr/>
          <a:lstStyle/>
          <a:p>
            <a:r>
              <a:rPr lang="en-US" dirty="0" smtClean="0"/>
              <a:t>Presenters: </a:t>
            </a:r>
            <a:endParaRPr lang="en-US" dirty="0"/>
          </a:p>
        </p:txBody>
      </p:sp>
      <p:sp>
        <p:nvSpPr>
          <p:cNvPr id="6" name="Content Placeholder 5"/>
          <p:cNvSpPr>
            <a:spLocks noGrp="1"/>
          </p:cNvSpPr>
          <p:nvPr>
            <p:ph sz="quarter" idx="4"/>
          </p:nvPr>
        </p:nvSpPr>
        <p:spPr>
          <a:xfrm>
            <a:off x="6097588" y="2255693"/>
            <a:ext cx="5694609" cy="4050104"/>
          </a:xfrm>
        </p:spPr>
        <p:txBody>
          <a:bodyPr>
            <a:normAutofit lnSpcReduction="10000"/>
          </a:bodyPr>
          <a:lstStyle/>
          <a:p>
            <a:pPr marL="0" indent="0">
              <a:buNone/>
            </a:pPr>
            <a:r>
              <a:rPr lang="en-US" b="1" dirty="0" smtClean="0"/>
              <a:t>Stephanie Shaw</a:t>
            </a:r>
            <a:r>
              <a:rPr lang="en-US" dirty="0" smtClean="0"/>
              <a:t>, NTSB</a:t>
            </a:r>
          </a:p>
          <a:p>
            <a:pPr marL="0" indent="0">
              <a:buNone/>
            </a:pPr>
            <a:r>
              <a:rPr lang="en-US" dirty="0" smtClean="0">
                <a:hlinkClick r:id="rId4"/>
              </a:rPr>
              <a:t>stephanie.shaw@ntsb.gov</a:t>
            </a:r>
            <a:endParaRPr lang="en-US" dirty="0" smtClean="0"/>
          </a:p>
          <a:p>
            <a:pPr marL="0" indent="0">
              <a:buNone/>
            </a:pPr>
            <a:r>
              <a:rPr lang="en-US" b="1" dirty="0" smtClean="0"/>
              <a:t>Ben Hoffman</a:t>
            </a:r>
            <a:r>
              <a:rPr lang="en-US" dirty="0" smtClean="0"/>
              <a:t>, AAP</a:t>
            </a:r>
          </a:p>
          <a:p>
            <a:pPr marL="0" indent="0">
              <a:buNone/>
            </a:pPr>
            <a:r>
              <a:rPr lang="en-US" dirty="0" smtClean="0">
                <a:hlinkClick r:id="rId5"/>
              </a:rPr>
              <a:t>hoffmanb@ohsu.edu</a:t>
            </a:r>
            <a:endParaRPr lang="en-US" dirty="0" smtClean="0"/>
          </a:p>
          <a:p>
            <a:pPr marL="0" indent="0">
              <a:buNone/>
            </a:pPr>
            <a:r>
              <a:rPr lang="en-US" b="1" dirty="0" smtClean="0"/>
              <a:t>Kate Bernacki</a:t>
            </a:r>
            <a:r>
              <a:rPr lang="en-US" dirty="0" smtClean="0"/>
              <a:t>, California </a:t>
            </a:r>
            <a:r>
              <a:rPr lang="en-US" dirty="0" err="1" smtClean="0"/>
              <a:t>Deptartment</a:t>
            </a:r>
            <a:r>
              <a:rPr lang="en-US" dirty="0" smtClean="0"/>
              <a:t> of Public Health </a:t>
            </a:r>
            <a:r>
              <a:rPr lang="en-US" dirty="0" smtClean="0">
                <a:hlinkClick r:id="rId6"/>
              </a:rPr>
              <a:t>kate.Bernacki@cdph.ca.gov</a:t>
            </a:r>
            <a:endParaRPr lang="en-US" dirty="0" smtClean="0"/>
          </a:p>
          <a:p>
            <a:pPr marL="0" indent="0">
              <a:buNone/>
            </a:pPr>
            <a:r>
              <a:rPr lang="en-US" b="1" dirty="0" smtClean="0"/>
              <a:t>Heidi Aakjer</a:t>
            </a:r>
            <a:r>
              <a:rPr lang="en-US" dirty="0" smtClean="0"/>
              <a:t>, Safe Kids South Carolina</a:t>
            </a:r>
          </a:p>
          <a:p>
            <a:pPr marL="0" indent="0">
              <a:buNone/>
            </a:pPr>
            <a:r>
              <a:rPr lang="en-US" dirty="0" smtClean="0">
                <a:hlinkClick r:id="rId7"/>
              </a:rPr>
              <a:t>haakjer@scchildren.org</a:t>
            </a:r>
            <a:r>
              <a:rPr lang="en-US" dirty="0" smtClean="0"/>
              <a:t> </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664" y="320548"/>
            <a:ext cx="1452946" cy="1243076"/>
          </a:xfrm>
          <a:prstGeom prst="rect">
            <a:avLst/>
          </a:prstGeom>
        </p:spPr>
      </p:pic>
    </p:spTree>
    <p:extLst>
      <p:ext uri="{BB962C8B-B14F-4D97-AF65-F5344CB8AC3E}">
        <p14:creationId xmlns:p14="http://schemas.microsoft.com/office/powerpoint/2010/main" val="2086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7315200" cy="1066800"/>
          </a:xfrm>
        </p:spPr>
        <p:txBody>
          <a:bodyPr/>
          <a:lstStyle/>
          <a:p>
            <a:r>
              <a:rPr lang="en-US" dirty="0" smtClean="0"/>
              <a:t>NTSB Most Wanted List</a:t>
            </a:r>
            <a:endParaRPr lang="en-US" dirty="0"/>
          </a:p>
        </p:txBody>
      </p:sp>
      <p:sp>
        <p:nvSpPr>
          <p:cNvPr id="3" name="Content Placeholder 2"/>
          <p:cNvSpPr>
            <a:spLocks noGrp="1"/>
          </p:cNvSpPr>
          <p:nvPr>
            <p:ph idx="1"/>
          </p:nvPr>
        </p:nvSpPr>
        <p:spPr>
          <a:xfrm>
            <a:off x="1883978" y="1608364"/>
            <a:ext cx="5334000" cy="1524000"/>
          </a:xfrm>
        </p:spPr>
        <p:txBody>
          <a:bodyPr>
            <a:normAutofit/>
          </a:bodyPr>
          <a:lstStyle/>
          <a:p>
            <a:pPr marL="0" indent="0">
              <a:buNone/>
            </a:pPr>
            <a:r>
              <a:rPr lang="en-US" sz="2000" b="1" dirty="0"/>
              <a:t>Child Occupant Protection and Primary Seat Belt Use have been focus areas of the NTSB Most Wanted List.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1" y="990601"/>
            <a:ext cx="3523549" cy="4283529"/>
          </a:xfrm>
          <a:prstGeom prst="rect">
            <a:avLst/>
          </a:prstGeom>
          <a:effectLst>
            <a:outerShdw blurRad="76200" dir="18900000" sy="23000" kx="-1200000" algn="bl" rotWithShape="0">
              <a:prstClr val="black">
                <a:alpha val="20000"/>
              </a:prstClr>
            </a:outerShdw>
          </a:effectLst>
          <a:scene3d>
            <a:camera prst="perspectiveContrastingLeftFacing"/>
            <a:lightRig rig="threePt" dir="t"/>
          </a:scene3d>
          <a:sp3d>
            <a:bevelT w="114300" prst="artDeco"/>
          </a:sp3d>
        </p:spPr>
      </p:pic>
      <p:sp>
        <p:nvSpPr>
          <p:cNvPr id="6" name="Rectangle 5"/>
          <p:cNvSpPr/>
          <p:nvPr/>
        </p:nvSpPr>
        <p:spPr>
          <a:xfrm>
            <a:off x="1883979" y="3276601"/>
            <a:ext cx="5507421" cy="1200329"/>
          </a:xfrm>
          <a:prstGeom prst="rect">
            <a:avLst/>
          </a:prstGeom>
        </p:spPr>
        <p:txBody>
          <a:bodyPr wrap="square">
            <a:spAutoFit/>
          </a:bodyPr>
          <a:lstStyle/>
          <a:p>
            <a:r>
              <a:rPr lang="en-US" b="1" dirty="0">
                <a:solidFill>
                  <a:srgbClr val="FFC000"/>
                </a:solidFill>
              </a:rPr>
              <a:t>Recommendation to the States, territories and DC:  </a:t>
            </a:r>
          </a:p>
          <a:p>
            <a:pPr marL="285750" indent="-285750">
              <a:buFont typeface="Arial" panose="020B0604020202020204" pitchFamily="34" charset="0"/>
              <a:buChar char="•"/>
            </a:pPr>
            <a:r>
              <a:rPr lang="en-US" b="1" i="1" dirty="0">
                <a:solidFill>
                  <a:schemeClr val="bg1"/>
                </a:solidFill>
              </a:rPr>
              <a:t>Ensure that children up to 8 years old are required by the State’s mandatory child restraint use law to use child restraint systems and booster seats.</a:t>
            </a:r>
          </a:p>
        </p:txBody>
      </p:sp>
    </p:spTree>
    <p:extLst>
      <p:ext uri="{BB962C8B-B14F-4D97-AF65-F5344CB8AC3E}">
        <p14:creationId xmlns:p14="http://schemas.microsoft.com/office/powerpoint/2010/main" val="2522806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458200" cy="1066800"/>
          </a:xfrm>
        </p:spPr>
        <p:txBody>
          <a:bodyPr>
            <a:normAutofit/>
          </a:bodyPr>
          <a:lstStyle/>
          <a:p>
            <a:pPr algn="ctr"/>
            <a:r>
              <a:rPr lang="en-US" sz="3200" dirty="0"/>
              <a:t>The Impact of Motor Vehicle Crashes</a:t>
            </a:r>
            <a:br>
              <a:rPr lang="en-US" sz="3200" dirty="0"/>
            </a:br>
            <a:r>
              <a:rPr lang="en-US" sz="3200" dirty="0"/>
              <a:t>on Public Health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088572"/>
            <a:ext cx="8939151" cy="5525984"/>
          </a:xfrm>
        </p:spPr>
      </p:pic>
    </p:spTree>
    <p:extLst>
      <p:ext uri="{BB962C8B-B14F-4D97-AF65-F5344CB8AC3E}">
        <p14:creationId xmlns:p14="http://schemas.microsoft.com/office/powerpoint/2010/main" val="1747387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7315200" cy="1066800"/>
          </a:xfrm>
        </p:spPr>
        <p:txBody>
          <a:bodyPr/>
          <a:lstStyle/>
          <a:p>
            <a:r>
              <a:rPr lang="en-US" dirty="0" smtClean="0"/>
              <a:t>Child Passenger Safety Laws</a:t>
            </a:r>
            <a:endParaRPr lang="en-US" dirty="0"/>
          </a:p>
        </p:txBody>
      </p:sp>
      <p:sp>
        <p:nvSpPr>
          <p:cNvPr id="77" name="Rectangle 79"/>
          <p:cNvSpPr>
            <a:spLocks noChangeArrowheads="1"/>
          </p:cNvSpPr>
          <p:nvPr/>
        </p:nvSpPr>
        <p:spPr bwMode="auto">
          <a:xfrm>
            <a:off x="7543800" y="57150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rgbClr val="FFCC66"/>
                </a:solidFill>
                <a:latin typeface="Arial" charset="0"/>
              </a:rPr>
              <a:t>As of November 2015</a:t>
            </a:r>
          </a:p>
        </p:txBody>
      </p:sp>
      <p:sp>
        <p:nvSpPr>
          <p:cNvPr id="82" name="Rectangle 9"/>
          <p:cNvSpPr>
            <a:spLocks noChangeArrowheads="1"/>
          </p:cNvSpPr>
          <p:nvPr/>
        </p:nvSpPr>
        <p:spPr bwMode="auto">
          <a:xfrm>
            <a:off x="3529013" y="4845051"/>
            <a:ext cx="2273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0" name="Rectangle 7"/>
          <p:cNvSpPr>
            <a:spLocks noChangeArrowheads="1"/>
          </p:cNvSpPr>
          <p:nvPr/>
        </p:nvSpPr>
        <p:spPr bwMode="auto">
          <a:xfrm>
            <a:off x="1676400" y="5783345"/>
            <a:ext cx="376238" cy="284163"/>
          </a:xfrm>
          <a:prstGeom prst="rect">
            <a:avLst/>
          </a:prstGeom>
          <a:solidFill>
            <a:srgbClr val="00B050"/>
          </a:soli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dirty="0"/>
          </a:p>
        </p:txBody>
      </p:sp>
      <p:sp>
        <p:nvSpPr>
          <p:cNvPr id="161" name="Rectangle 8"/>
          <p:cNvSpPr>
            <a:spLocks noChangeArrowheads="1"/>
          </p:cNvSpPr>
          <p:nvPr/>
        </p:nvSpPr>
        <p:spPr bwMode="auto">
          <a:xfrm>
            <a:off x="3567114" y="4991100"/>
            <a:ext cx="22701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2" name="Rectangle 9"/>
          <p:cNvSpPr>
            <a:spLocks noChangeArrowheads="1"/>
          </p:cNvSpPr>
          <p:nvPr/>
        </p:nvSpPr>
        <p:spPr bwMode="auto">
          <a:xfrm>
            <a:off x="3529013" y="4845051"/>
            <a:ext cx="22733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3" name="Rectangle 10"/>
          <p:cNvSpPr>
            <a:spLocks noChangeArrowheads="1"/>
          </p:cNvSpPr>
          <p:nvPr/>
        </p:nvSpPr>
        <p:spPr bwMode="auto">
          <a:xfrm>
            <a:off x="3567114" y="4292600"/>
            <a:ext cx="22701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164" name="Group 12"/>
          <p:cNvGrpSpPr>
            <a:grpSpLocks/>
          </p:cNvGrpSpPr>
          <p:nvPr/>
        </p:nvGrpSpPr>
        <p:grpSpPr bwMode="auto">
          <a:xfrm>
            <a:off x="1887538" y="3108326"/>
            <a:ext cx="963612" cy="593725"/>
            <a:chOff x="278" y="2434"/>
            <a:chExt cx="607" cy="374"/>
          </a:xfrm>
          <a:solidFill>
            <a:srgbClr val="00B050"/>
          </a:solidFill>
        </p:grpSpPr>
        <p:sp>
          <p:nvSpPr>
            <p:cNvPr id="165" name="Freeform 13"/>
            <p:cNvSpPr>
              <a:spLocks/>
            </p:cNvSpPr>
            <p:nvPr/>
          </p:nvSpPr>
          <p:spPr bwMode="auto">
            <a:xfrm>
              <a:off x="278" y="2481"/>
              <a:ext cx="47" cy="54"/>
            </a:xfrm>
            <a:custGeom>
              <a:avLst/>
              <a:gdLst>
                <a:gd name="T0" fmla="*/ 0 w 47"/>
                <a:gd name="T1" fmla="*/ 53 h 54"/>
                <a:gd name="T2" fmla="*/ 0 w 47"/>
                <a:gd name="T3" fmla="*/ 37 h 54"/>
                <a:gd name="T4" fmla="*/ 26 w 47"/>
                <a:gd name="T5" fmla="*/ 0 h 54"/>
                <a:gd name="T6" fmla="*/ 46 w 47"/>
                <a:gd name="T7" fmla="*/ 11 h 54"/>
                <a:gd name="T8" fmla="*/ 24 w 47"/>
                <a:gd name="T9" fmla="*/ 53 h 54"/>
                <a:gd name="T10" fmla="*/ 0 w 47"/>
                <a:gd name="T11" fmla="*/ 53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0" y="53"/>
                  </a:moveTo>
                  <a:lnTo>
                    <a:pt x="0" y="37"/>
                  </a:lnTo>
                  <a:lnTo>
                    <a:pt x="26" y="0"/>
                  </a:lnTo>
                  <a:lnTo>
                    <a:pt x="46" y="11"/>
                  </a:lnTo>
                  <a:lnTo>
                    <a:pt x="24" y="53"/>
                  </a:lnTo>
                  <a:lnTo>
                    <a:pt x="0" y="53"/>
                  </a:lnTo>
                </a:path>
              </a:pathLst>
            </a:custGeom>
            <a:grpFill/>
            <a:ln w="12700">
              <a:solidFill>
                <a:schemeClr val="tx1"/>
              </a:solidFill>
              <a:round/>
              <a:headEnd/>
              <a:tailEnd/>
            </a:ln>
          </p:spPr>
          <p:txBody>
            <a:bodyPr wrap="none" anchor="ctr"/>
            <a:lstStyle/>
            <a:p>
              <a:endParaRPr lang="en-US"/>
            </a:p>
          </p:txBody>
        </p:sp>
        <p:sp>
          <p:nvSpPr>
            <p:cNvPr id="166" name="Freeform 14"/>
            <p:cNvSpPr>
              <a:spLocks/>
            </p:cNvSpPr>
            <p:nvPr/>
          </p:nvSpPr>
          <p:spPr bwMode="auto">
            <a:xfrm>
              <a:off x="347" y="2434"/>
              <a:ext cx="85" cy="69"/>
            </a:xfrm>
            <a:custGeom>
              <a:avLst/>
              <a:gdLst>
                <a:gd name="T0" fmla="*/ 18 w 85"/>
                <a:gd name="T1" fmla="*/ 8 h 69"/>
                <a:gd name="T2" fmla="*/ 0 w 85"/>
                <a:gd name="T3" fmla="*/ 40 h 69"/>
                <a:gd name="T4" fmla="*/ 32 w 85"/>
                <a:gd name="T5" fmla="*/ 62 h 69"/>
                <a:gd name="T6" fmla="*/ 70 w 85"/>
                <a:gd name="T7" fmla="*/ 68 h 69"/>
                <a:gd name="T8" fmla="*/ 84 w 85"/>
                <a:gd name="T9" fmla="*/ 41 h 69"/>
                <a:gd name="T10" fmla="*/ 75 w 85"/>
                <a:gd name="T11" fmla="*/ 0 h 69"/>
                <a:gd name="T12" fmla="*/ 18 w 85"/>
                <a:gd name="T13" fmla="*/ 8 h 69"/>
                <a:gd name="T14" fmla="*/ 0 60000 65536"/>
                <a:gd name="T15" fmla="*/ 0 60000 65536"/>
                <a:gd name="T16" fmla="*/ 0 60000 65536"/>
                <a:gd name="T17" fmla="*/ 0 60000 65536"/>
                <a:gd name="T18" fmla="*/ 0 60000 65536"/>
                <a:gd name="T19" fmla="*/ 0 60000 65536"/>
                <a:gd name="T20" fmla="*/ 0 60000 65536"/>
                <a:gd name="T21" fmla="*/ 0 w 85"/>
                <a:gd name="T22" fmla="*/ 0 h 69"/>
                <a:gd name="T23" fmla="*/ 85 w 8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69">
                  <a:moveTo>
                    <a:pt x="18" y="8"/>
                  </a:moveTo>
                  <a:lnTo>
                    <a:pt x="0" y="40"/>
                  </a:lnTo>
                  <a:lnTo>
                    <a:pt x="32" y="62"/>
                  </a:lnTo>
                  <a:lnTo>
                    <a:pt x="70" y="68"/>
                  </a:lnTo>
                  <a:lnTo>
                    <a:pt x="84" y="41"/>
                  </a:lnTo>
                  <a:lnTo>
                    <a:pt x="75" y="0"/>
                  </a:lnTo>
                  <a:lnTo>
                    <a:pt x="18" y="8"/>
                  </a:lnTo>
                </a:path>
              </a:pathLst>
            </a:custGeom>
            <a:grpFill/>
            <a:ln w="12700">
              <a:solidFill>
                <a:schemeClr val="tx1"/>
              </a:solidFill>
              <a:round/>
              <a:headEnd/>
              <a:tailEnd/>
            </a:ln>
          </p:spPr>
          <p:txBody>
            <a:bodyPr wrap="none" anchor="ctr"/>
            <a:lstStyle/>
            <a:p>
              <a:endParaRPr lang="en-US"/>
            </a:p>
          </p:txBody>
        </p:sp>
        <p:sp>
          <p:nvSpPr>
            <p:cNvPr id="167" name="Freeform 15"/>
            <p:cNvSpPr>
              <a:spLocks/>
            </p:cNvSpPr>
            <p:nvPr/>
          </p:nvSpPr>
          <p:spPr bwMode="auto">
            <a:xfrm>
              <a:off x="428" y="2481"/>
              <a:ext cx="129" cy="77"/>
            </a:xfrm>
            <a:custGeom>
              <a:avLst/>
              <a:gdLst>
                <a:gd name="T0" fmla="*/ 0 w 129"/>
                <a:gd name="T1" fmla="*/ 27 h 77"/>
                <a:gd name="T2" fmla="*/ 87 w 129"/>
                <a:gd name="T3" fmla="*/ 0 h 77"/>
                <a:gd name="T4" fmla="*/ 104 w 129"/>
                <a:gd name="T5" fmla="*/ 33 h 77"/>
                <a:gd name="T6" fmla="*/ 121 w 129"/>
                <a:gd name="T7" fmla="*/ 40 h 77"/>
                <a:gd name="T8" fmla="*/ 128 w 129"/>
                <a:gd name="T9" fmla="*/ 67 h 77"/>
                <a:gd name="T10" fmla="*/ 84 w 129"/>
                <a:gd name="T11" fmla="*/ 71 h 77"/>
                <a:gd name="T12" fmla="*/ 53 w 129"/>
                <a:gd name="T13" fmla="*/ 76 h 77"/>
                <a:gd name="T14" fmla="*/ 0 w 129"/>
                <a:gd name="T15" fmla="*/ 27 h 77"/>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77"/>
                <a:gd name="T26" fmla="*/ 129 w 129"/>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77">
                  <a:moveTo>
                    <a:pt x="0" y="27"/>
                  </a:moveTo>
                  <a:lnTo>
                    <a:pt x="87" y="0"/>
                  </a:lnTo>
                  <a:lnTo>
                    <a:pt x="104" y="33"/>
                  </a:lnTo>
                  <a:lnTo>
                    <a:pt x="121" y="40"/>
                  </a:lnTo>
                  <a:lnTo>
                    <a:pt x="128" y="67"/>
                  </a:lnTo>
                  <a:lnTo>
                    <a:pt x="84" y="71"/>
                  </a:lnTo>
                  <a:lnTo>
                    <a:pt x="53" y="76"/>
                  </a:lnTo>
                  <a:lnTo>
                    <a:pt x="0" y="27"/>
                  </a:lnTo>
                </a:path>
              </a:pathLst>
            </a:custGeom>
            <a:grpFill/>
            <a:ln w="12700">
              <a:solidFill>
                <a:schemeClr val="tx1"/>
              </a:solidFill>
              <a:round/>
              <a:headEnd/>
              <a:tailEnd/>
            </a:ln>
          </p:spPr>
          <p:txBody>
            <a:bodyPr wrap="none" anchor="ctr"/>
            <a:lstStyle/>
            <a:p>
              <a:endParaRPr lang="en-US"/>
            </a:p>
          </p:txBody>
        </p:sp>
        <p:sp>
          <p:nvSpPr>
            <p:cNvPr id="168" name="Freeform 16"/>
            <p:cNvSpPr>
              <a:spLocks/>
            </p:cNvSpPr>
            <p:nvPr/>
          </p:nvSpPr>
          <p:spPr bwMode="auto">
            <a:xfrm>
              <a:off x="561" y="2538"/>
              <a:ext cx="104" cy="43"/>
            </a:xfrm>
            <a:custGeom>
              <a:avLst/>
              <a:gdLst>
                <a:gd name="T0" fmla="*/ 16 w 104"/>
                <a:gd name="T1" fmla="*/ 2 h 43"/>
                <a:gd name="T2" fmla="*/ 0 w 104"/>
                <a:gd name="T3" fmla="*/ 39 h 43"/>
                <a:gd name="T4" fmla="*/ 27 w 104"/>
                <a:gd name="T5" fmla="*/ 42 h 43"/>
                <a:gd name="T6" fmla="*/ 44 w 104"/>
                <a:gd name="T7" fmla="*/ 33 h 43"/>
                <a:gd name="T8" fmla="*/ 76 w 104"/>
                <a:gd name="T9" fmla="*/ 34 h 43"/>
                <a:gd name="T10" fmla="*/ 103 w 104"/>
                <a:gd name="T11" fmla="*/ 18 h 43"/>
                <a:gd name="T12" fmla="*/ 85 w 104"/>
                <a:gd name="T13" fmla="*/ 11 h 43"/>
                <a:gd name="T14" fmla="*/ 71 w 104"/>
                <a:gd name="T15" fmla="*/ 0 h 43"/>
                <a:gd name="T16" fmla="*/ 16 w 104"/>
                <a:gd name="T17" fmla="*/ 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43"/>
                <a:gd name="T29" fmla="*/ 104 w 10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43">
                  <a:moveTo>
                    <a:pt x="16" y="2"/>
                  </a:moveTo>
                  <a:lnTo>
                    <a:pt x="0" y="39"/>
                  </a:lnTo>
                  <a:lnTo>
                    <a:pt x="27" y="42"/>
                  </a:lnTo>
                  <a:lnTo>
                    <a:pt x="44" y="33"/>
                  </a:lnTo>
                  <a:lnTo>
                    <a:pt x="76" y="34"/>
                  </a:lnTo>
                  <a:lnTo>
                    <a:pt x="103" y="18"/>
                  </a:lnTo>
                  <a:lnTo>
                    <a:pt x="85" y="11"/>
                  </a:lnTo>
                  <a:lnTo>
                    <a:pt x="71" y="0"/>
                  </a:lnTo>
                  <a:lnTo>
                    <a:pt x="16" y="2"/>
                  </a:lnTo>
                </a:path>
              </a:pathLst>
            </a:custGeom>
            <a:grpFill/>
            <a:ln w="12700">
              <a:solidFill>
                <a:schemeClr val="tx1"/>
              </a:solidFill>
              <a:round/>
              <a:headEnd/>
              <a:tailEnd/>
            </a:ln>
          </p:spPr>
          <p:txBody>
            <a:bodyPr wrap="none" anchor="ctr"/>
            <a:lstStyle/>
            <a:p>
              <a:endParaRPr lang="en-US"/>
            </a:p>
          </p:txBody>
        </p:sp>
        <p:sp>
          <p:nvSpPr>
            <p:cNvPr id="169" name="Freeform 17"/>
            <p:cNvSpPr>
              <a:spLocks/>
            </p:cNvSpPr>
            <p:nvPr/>
          </p:nvSpPr>
          <p:spPr bwMode="auto">
            <a:xfrm>
              <a:off x="592" y="2596"/>
              <a:ext cx="42" cy="30"/>
            </a:xfrm>
            <a:custGeom>
              <a:avLst/>
              <a:gdLst>
                <a:gd name="T0" fmla="*/ 36 w 42"/>
                <a:gd name="T1" fmla="*/ 0 h 30"/>
                <a:gd name="T2" fmla="*/ 0 w 42"/>
                <a:gd name="T3" fmla="*/ 2 h 30"/>
                <a:gd name="T4" fmla="*/ 6 w 42"/>
                <a:gd name="T5" fmla="*/ 29 h 30"/>
                <a:gd name="T6" fmla="*/ 41 w 42"/>
                <a:gd name="T7" fmla="*/ 22 h 30"/>
                <a:gd name="T8" fmla="*/ 36 w 42"/>
                <a:gd name="T9" fmla="*/ 0 h 30"/>
                <a:gd name="T10" fmla="*/ 0 60000 65536"/>
                <a:gd name="T11" fmla="*/ 0 60000 65536"/>
                <a:gd name="T12" fmla="*/ 0 60000 65536"/>
                <a:gd name="T13" fmla="*/ 0 60000 65536"/>
                <a:gd name="T14" fmla="*/ 0 60000 65536"/>
                <a:gd name="T15" fmla="*/ 0 w 42"/>
                <a:gd name="T16" fmla="*/ 0 h 30"/>
                <a:gd name="T17" fmla="*/ 42 w 42"/>
                <a:gd name="T18" fmla="*/ 30 h 30"/>
              </a:gdLst>
              <a:ahLst/>
              <a:cxnLst>
                <a:cxn ang="T10">
                  <a:pos x="T0" y="T1"/>
                </a:cxn>
                <a:cxn ang="T11">
                  <a:pos x="T2" y="T3"/>
                </a:cxn>
                <a:cxn ang="T12">
                  <a:pos x="T4" y="T5"/>
                </a:cxn>
                <a:cxn ang="T13">
                  <a:pos x="T6" y="T7"/>
                </a:cxn>
                <a:cxn ang="T14">
                  <a:pos x="T8" y="T9"/>
                </a:cxn>
              </a:cxnLst>
              <a:rect l="T15" t="T16" r="T17" b="T18"/>
              <a:pathLst>
                <a:path w="42" h="30">
                  <a:moveTo>
                    <a:pt x="36" y="0"/>
                  </a:moveTo>
                  <a:lnTo>
                    <a:pt x="0" y="2"/>
                  </a:lnTo>
                  <a:lnTo>
                    <a:pt x="6" y="29"/>
                  </a:lnTo>
                  <a:lnTo>
                    <a:pt x="41" y="22"/>
                  </a:lnTo>
                  <a:lnTo>
                    <a:pt x="36" y="0"/>
                  </a:lnTo>
                </a:path>
              </a:pathLst>
            </a:custGeom>
            <a:grpFill/>
            <a:ln w="12700">
              <a:solidFill>
                <a:schemeClr val="tx1"/>
              </a:solidFill>
              <a:round/>
              <a:headEnd/>
              <a:tailEnd/>
            </a:ln>
          </p:spPr>
          <p:txBody>
            <a:bodyPr wrap="none" anchor="ctr"/>
            <a:lstStyle/>
            <a:p>
              <a:endParaRPr lang="en-US"/>
            </a:p>
          </p:txBody>
        </p:sp>
        <p:sp>
          <p:nvSpPr>
            <p:cNvPr id="170" name="Freeform 18"/>
            <p:cNvSpPr>
              <a:spLocks/>
            </p:cNvSpPr>
            <p:nvPr/>
          </p:nvSpPr>
          <p:spPr bwMode="auto">
            <a:xfrm>
              <a:off x="637" y="2628"/>
              <a:ext cx="29" cy="29"/>
            </a:xfrm>
            <a:custGeom>
              <a:avLst/>
              <a:gdLst>
                <a:gd name="T0" fmla="*/ 0 w 29"/>
                <a:gd name="T1" fmla="*/ 11 h 29"/>
                <a:gd name="T2" fmla="*/ 28 w 29"/>
                <a:gd name="T3" fmla="*/ 0 h 29"/>
                <a:gd name="T4" fmla="*/ 28 w 29"/>
                <a:gd name="T5" fmla="*/ 25 h 29"/>
                <a:gd name="T6" fmla="*/ 9 w 29"/>
                <a:gd name="T7" fmla="*/ 28 h 29"/>
                <a:gd name="T8" fmla="*/ 0 w 29"/>
                <a:gd name="T9" fmla="*/ 11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28" y="0"/>
                  </a:lnTo>
                  <a:lnTo>
                    <a:pt x="28" y="25"/>
                  </a:lnTo>
                  <a:lnTo>
                    <a:pt x="9" y="28"/>
                  </a:lnTo>
                  <a:lnTo>
                    <a:pt x="0" y="11"/>
                  </a:lnTo>
                </a:path>
              </a:pathLst>
            </a:custGeom>
            <a:grpFill/>
            <a:ln w="12700">
              <a:solidFill>
                <a:schemeClr val="tx1"/>
              </a:solidFill>
              <a:round/>
              <a:headEnd/>
              <a:tailEnd/>
            </a:ln>
          </p:spPr>
          <p:txBody>
            <a:bodyPr wrap="none" anchor="ctr"/>
            <a:lstStyle/>
            <a:p>
              <a:endParaRPr lang="en-US"/>
            </a:p>
          </p:txBody>
        </p:sp>
        <p:sp>
          <p:nvSpPr>
            <p:cNvPr id="171" name="Freeform 19"/>
            <p:cNvSpPr>
              <a:spLocks/>
            </p:cNvSpPr>
            <p:nvPr/>
          </p:nvSpPr>
          <p:spPr bwMode="auto">
            <a:xfrm>
              <a:off x="709" y="2642"/>
              <a:ext cx="176" cy="166"/>
            </a:xfrm>
            <a:custGeom>
              <a:avLst/>
              <a:gdLst>
                <a:gd name="T0" fmla="*/ 30 w 176"/>
                <a:gd name="T1" fmla="*/ 0 h 166"/>
                <a:gd name="T2" fmla="*/ 0 w 176"/>
                <a:gd name="T3" fmla="*/ 62 h 166"/>
                <a:gd name="T4" fmla="*/ 21 w 176"/>
                <a:gd name="T5" fmla="*/ 93 h 166"/>
                <a:gd name="T6" fmla="*/ 21 w 176"/>
                <a:gd name="T7" fmla="*/ 150 h 166"/>
                <a:gd name="T8" fmla="*/ 62 w 176"/>
                <a:gd name="T9" fmla="*/ 165 h 166"/>
                <a:gd name="T10" fmla="*/ 81 w 176"/>
                <a:gd name="T11" fmla="*/ 132 h 166"/>
                <a:gd name="T12" fmla="*/ 135 w 176"/>
                <a:gd name="T13" fmla="*/ 125 h 166"/>
                <a:gd name="T14" fmla="*/ 175 w 176"/>
                <a:gd name="T15" fmla="*/ 88 h 166"/>
                <a:gd name="T16" fmla="*/ 133 w 176"/>
                <a:gd name="T17" fmla="*/ 32 h 166"/>
                <a:gd name="T18" fmla="*/ 30 w 176"/>
                <a:gd name="T19" fmla="*/ 0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166"/>
                <a:gd name="T32" fmla="*/ 176 w 176"/>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166">
                  <a:moveTo>
                    <a:pt x="30" y="0"/>
                  </a:moveTo>
                  <a:lnTo>
                    <a:pt x="0" y="62"/>
                  </a:lnTo>
                  <a:lnTo>
                    <a:pt x="21" y="93"/>
                  </a:lnTo>
                  <a:lnTo>
                    <a:pt x="21" y="150"/>
                  </a:lnTo>
                  <a:lnTo>
                    <a:pt x="62" y="165"/>
                  </a:lnTo>
                  <a:lnTo>
                    <a:pt x="81" y="132"/>
                  </a:lnTo>
                  <a:lnTo>
                    <a:pt x="135" y="125"/>
                  </a:lnTo>
                  <a:lnTo>
                    <a:pt x="175" y="88"/>
                  </a:lnTo>
                  <a:lnTo>
                    <a:pt x="133" y="32"/>
                  </a:lnTo>
                  <a:lnTo>
                    <a:pt x="30" y="0"/>
                  </a:lnTo>
                </a:path>
              </a:pathLst>
            </a:custGeom>
            <a:grpFill/>
            <a:ln w="12700">
              <a:solidFill>
                <a:schemeClr val="tx1"/>
              </a:solidFill>
              <a:round/>
              <a:headEnd/>
              <a:tailEnd/>
            </a:ln>
          </p:spPr>
          <p:txBody>
            <a:bodyPr wrap="none" anchor="ctr"/>
            <a:lstStyle/>
            <a:p>
              <a:endParaRPr lang="en-US"/>
            </a:p>
          </p:txBody>
        </p:sp>
      </p:grpSp>
      <p:sp>
        <p:nvSpPr>
          <p:cNvPr id="172" name="Freeform 20"/>
          <p:cNvSpPr>
            <a:spLocks/>
          </p:cNvSpPr>
          <p:nvPr/>
        </p:nvSpPr>
        <p:spPr bwMode="auto">
          <a:xfrm>
            <a:off x="2563814" y="3273425"/>
            <a:ext cx="149225" cy="120650"/>
          </a:xfrm>
          <a:custGeom>
            <a:avLst/>
            <a:gdLst>
              <a:gd name="T0" fmla="*/ 2147483647 w 94"/>
              <a:gd name="T1" fmla="*/ 0 h 76"/>
              <a:gd name="T2" fmla="*/ 0 w 94"/>
              <a:gd name="T3" fmla="*/ 2147483647 h 76"/>
              <a:gd name="T4" fmla="*/ 2147483647 w 94"/>
              <a:gd name="T5" fmla="*/ 2147483647 h 76"/>
              <a:gd name="T6" fmla="*/ 2147483647 w 94"/>
              <a:gd name="T7" fmla="*/ 2147483647 h 76"/>
              <a:gd name="T8" fmla="*/ 2147483647 w 94"/>
              <a:gd name="T9" fmla="*/ 2147483647 h 76"/>
              <a:gd name="T10" fmla="*/ 2147483647 w 94"/>
              <a:gd name="T11" fmla="*/ 2147483647 h 76"/>
              <a:gd name="T12" fmla="*/ 2147483647 w 94"/>
              <a:gd name="T13" fmla="*/ 2147483647 h 76"/>
              <a:gd name="T14" fmla="*/ 2147483647 w 94"/>
              <a:gd name="T15" fmla="*/ 2147483647 h 76"/>
              <a:gd name="T16" fmla="*/ 2147483647 w 94"/>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76"/>
              <a:gd name="T29" fmla="*/ 94 w 9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76">
                <a:moveTo>
                  <a:pt x="19" y="0"/>
                </a:moveTo>
                <a:lnTo>
                  <a:pt x="0" y="22"/>
                </a:lnTo>
                <a:lnTo>
                  <a:pt x="8" y="40"/>
                </a:lnTo>
                <a:lnTo>
                  <a:pt x="25" y="46"/>
                </a:lnTo>
                <a:lnTo>
                  <a:pt x="43" y="75"/>
                </a:lnTo>
                <a:lnTo>
                  <a:pt x="92" y="63"/>
                </a:lnTo>
                <a:lnTo>
                  <a:pt x="93" y="32"/>
                </a:lnTo>
                <a:lnTo>
                  <a:pt x="58" y="6"/>
                </a:lnTo>
                <a:lnTo>
                  <a:pt x="19" y="0"/>
                </a:lnTo>
              </a:path>
            </a:pathLst>
          </a:custGeom>
          <a:solidFill>
            <a:srgbClr val="00B050"/>
          </a:solidFill>
          <a:ln w="12700">
            <a:solidFill>
              <a:schemeClr val="tx1"/>
            </a:solidFill>
            <a:round/>
            <a:headEnd/>
            <a:tailEnd/>
          </a:ln>
        </p:spPr>
        <p:txBody>
          <a:bodyPr wrap="none" anchor="ctr"/>
          <a:lstStyle/>
          <a:p>
            <a:endParaRPr lang="en-US"/>
          </a:p>
        </p:txBody>
      </p:sp>
      <p:sp>
        <p:nvSpPr>
          <p:cNvPr id="173" name="Freeform 21"/>
          <p:cNvSpPr>
            <a:spLocks/>
          </p:cNvSpPr>
          <p:nvPr/>
        </p:nvSpPr>
        <p:spPr bwMode="auto">
          <a:xfrm>
            <a:off x="9663114" y="1473201"/>
            <a:ext cx="490537" cy="758825"/>
          </a:xfrm>
          <a:custGeom>
            <a:avLst/>
            <a:gdLst>
              <a:gd name="T0" fmla="*/ 2147483647 w 309"/>
              <a:gd name="T1" fmla="*/ 2147483647 h 478"/>
              <a:gd name="T2" fmla="*/ 2147483647 w 309"/>
              <a:gd name="T3" fmla="*/ 2147483647 h 478"/>
              <a:gd name="T4" fmla="*/ 2147483647 w 309"/>
              <a:gd name="T5" fmla="*/ 2147483647 h 478"/>
              <a:gd name="T6" fmla="*/ 2147483647 w 309"/>
              <a:gd name="T7" fmla="*/ 2147483647 h 478"/>
              <a:gd name="T8" fmla="*/ 2147483647 w 309"/>
              <a:gd name="T9" fmla="*/ 2147483647 h 478"/>
              <a:gd name="T10" fmla="*/ 2147483647 w 309"/>
              <a:gd name="T11" fmla="*/ 2147483647 h 478"/>
              <a:gd name="T12" fmla="*/ 2147483647 w 309"/>
              <a:gd name="T13" fmla="*/ 2147483647 h 478"/>
              <a:gd name="T14" fmla="*/ 0 w 309"/>
              <a:gd name="T15" fmla="*/ 2147483647 h 478"/>
              <a:gd name="T16" fmla="*/ 2147483647 w 309"/>
              <a:gd name="T17" fmla="*/ 2147483647 h 478"/>
              <a:gd name="T18" fmla="*/ 2147483647 w 309"/>
              <a:gd name="T19" fmla="*/ 2147483647 h 478"/>
              <a:gd name="T20" fmla="*/ 2147483647 w 309"/>
              <a:gd name="T21" fmla="*/ 2147483647 h 478"/>
              <a:gd name="T22" fmla="*/ 2147483647 w 309"/>
              <a:gd name="T23" fmla="*/ 2147483647 h 478"/>
              <a:gd name="T24" fmla="*/ 2147483647 w 309"/>
              <a:gd name="T25" fmla="*/ 2147483647 h 478"/>
              <a:gd name="T26" fmla="*/ 2147483647 w 309"/>
              <a:gd name="T27" fmla="*/ 2147483647 h 478"/>
              <a:gd name="T28" fmla="*/ 2147483647 w 309"/>
              <a:gd name="T29" fmla="*/ 2147483647 h 478"/>
              <a:gd name="T30" fmla="*/ 2147483647 w 309"/>
              <a:gd name="T31" fmla="*/ 2147483647 h 478"/>
              <a:gd name="T32" fmla="*/ 2147483647 w 309"/>
              <a:gd name="T33" fmla="*/ 2147483647 h 478"/>
              <a:gd name="T34" fmla="*/ 2147483647 w 309"/>
              <a:gd name="T35" fmla="*/ 2147483647 h 478"/>
              <a:gd name="T36" fmla="*/ 2147483647 w 309"/>
              <a:gd name="T37" fmla="*/ 2147483647 h 478"/>
              <a:gd name="T38" fmla="*/ 2147483647 w 309"/>
              <a:gd name="T39" fmla="*/ 2147483647 h 478"/>
              <a:gd name="T40" fmla="*/ 2147483647 w 309"/>
              <a:gd name="T41" fmla="*/ 2147483647 h 478"/>
              <a:gd name="T42" fmla="*/ 2147483647 w 309"/>
              <a:gd name="T43" fmla="*/ 2147483647 h 478"/>
              <a:gd name="T44" fmla="*/ 2147483647 w 309"/>
              <a:gd name="T45" fmla="*/ 2147483647 h 478"/>
              <a:gd name="T46" fmla="*/ 2147483647 w 309"/>
              <a:gd name="T47" fmla="*/ 2147483647 h 478"/>
              <a:gd name="T48" fmla="*/ 2147483647 w 309"/>
              <a:gd name="T49" fmla="*/ 0 h 478"/>
              <a:gd name="T50" fmla="*/ 2147483647 w 309"/>
              <a:gd name="T51" fmla="*/ 2147483647 h 478"/>
              <a:gd name="T52" fmla="*/ 2147483647 w 309"/>
              <a:gd name="T53" fmla="*/ 2147483647 h 478"/>
              <a:gd name="T54" fmla="*/ 2147483647 w 309"/>
              <a:gd name="T55" fmla="*/ 2147483647 h 4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9"/>
              <a:gd name="T85" fmla="*/ 0 h 478"/>
              <a:gd name="T86" fmla="*/ 309 w 309"/>
              <a:gd name="T87" fmla="*/ 478 h 4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9" h="478">
                <a:moveTo>
                  <a:pt x="72" y="15"/>
                </a:moveTo>
                <a:lnTo>
                  <a:pt x="26" y="103"/>
                </a:lnTo>
                <a:lnTo>
                  <a:pt x="48" y="136"/>
                </a:lnTo>
                <a:lnTo>
                  <a:pt x="26" y="176"/>
                </a:lnTo>
                <a:lnTo>
                  <a:pt x="40" y="189"/>
                </a:lnTo>
                <a:lnTo>
                  <a:pt x="31" y="216"/>
                </a:lnTo>
                <a:lnTo>
                  <a:pt x="31" y="261"/>
                </a:lnTo>
                <a:lnTo>
                  <a:pt x="0" y="276"/>
                </a:lnTo>
                <a:lnTo>
                  <a:pt x="12" y="289"/>
                </a:lnTo>
                <a:lnTo>
                  <a:pt x="76" y="456"/>
                </a:lnTo>
                <a:lnTo>
                  <a:pt x="128" y="477"/>
                </a:lnTo>
                <a:lnTo>
                  <a:pt x="125" y="443"/>
                </a:lnTo>
                <a:lnTo>
                  <a:pt x="150" y="416"/>
                </a:lnTo>
                <a:lnTo>
                  <a:pt x="141" y="388"/>
                </a:lnTo>
                <a:lnTo>
                  <a:pt x="204" y="353"/>
                </a:lnTo>
                <a:lnTo>
                  <a:pt x="207" y="307"/>
                </a:lnTo>
                <a:lnTo>
                  <a:pt x="243" y="304"/>
                </a:lnTo>
                <a:lnTo>
                  <a:pt x="273" y="270"/>
                </a:lnTo>
                <a:lnTo>
                  <a:pt x="308" y="246"/>
                </a:lnTo>
                <a:lnTo>
                  <a:pt x="308" y="216"/>
                </a:lnTo>
                <a:lnTo>
                  <a:pt x="260" y="207"/>
                </a:lnTo>
                <a:lnTo>
                  <a:pt x="251" y="174"/>
                </a:lnTo>
                <a:lnTo>
                  <a:pt x="202" y="170"/>
                </a:lnTo>
                <a:lnTo>
                  <a:pt x="163" y="28"/>
                </a:lnTo>
                <a:lnTo>
                  <a:pt x="145" y="0"/>
                </a:lnTo>
                <a:lnTo>
                  <a:pt x="97" y="12"/>
                </a:lnTo>
                <a:lnTo>
                  <a:pt x="88" y="25"/>
                </a:lnTo>
                <a:lnTo>
                  <a:pt x="72" y="15"/>
                </a:lnTo>
              </a:path>
            </a:pathLst>
          </a:custGeom>
          <a:solidFill>
            <a:srgbClr val="00B050"/>
          </a:solidFill>
          <a:ln w="12700">
            <a:solidFill>
              <a:schemeClr val="tx1"/>
            </a:solidFill>
            <a:round/>
            <a:headEnd/>
            <a:tailEnd/>
          </a:ln>
        </p:spPr>
        <p:txBody>
          <a:bodyPr wrap="none" anchor="ctr"/>
          <a:lstStyle/>
          <a:p>
            <a:endParaRPr lang="en-US"/>
          </a:p>
        </p:txBody>
      </p:sp>
      <p:sp>
        <p:nvSpPr>
          <p:cNvPr id="174" name="Freeform 22"/>
          <p:cNvSpPr>
            <a:spLocks/>
          </p:cNvSpPr>
          <p:nvPr/>
        </p:nvSpPr>
        <p:spPr bwMode="auto">
          <a:xfrm>
            <a:off x="8936038" y="2895601"/>
            <a:ext cx="628650" cy="265113"/>
          </a:xfrm>
          <a:custGeom>
            <a:avLst/>
            <a:gdLst>
              <a:gd name="T0" fmla="*/ 0 w 396"/>
              <a:gd name="T1" fmla="*/ 2147483647 h 167"/>
              <a:gd name="T2" fmla="*/ 2147483647 w 396"/>
              <a:gd name="T3" fmla="*/ 0 h 167"/>
              <a:gd name="T4" fmla="*/ 2147483647 w 396"/>
              <a:gd name="T5" fmla="*/ 2147483647 h 167"/>
              <a:gd name="T6" fmla="*/ 2147483647 w 396"/>
              <a:gd name="T7" fmla="*/ 2147483647 h 167"/>
              <a:gd name="T8" fmla="*/ 2147483647 w 396"/>
              <a:gd name="T9" fmla="*/ 2147483647 h 167"/>
              <a:gd name="T10" fmla="*/ 2147483647 w 396"/>
              <a:gd name="T11" fmla="*/ 2147483647 h 167"/>
              <a:gd name="T12" fmla="*/ 2147483647 w 396"/>
              <a:gd name="T13" fmla="*/ 2147483647 h 167"/>
              <a:gd name="T14" fmla="*/ 2147483647 w 396"/>
              <a:gd name="T15" fmla="*/ 2147483647 h 167"/>
              <a:gd name="T16" fmla="*/ 2147483647 w 396"/>
              <a:gd name="T17" fmla="*/ 2147483647 h 167"/>
              <a:gd name="T18" fmla="*/ 2147483647 w 396"/>
              <a:gd name="T19" fmla="*/ 2147483647 h 167"/>
              <a:gd name="T20" fmla="*/ 2147483647 w 396"/>
              <a:gd name="T21" fmla="*/ 2147483647 h 167"/>
              <a:gd name="T22" fmla="*/ 2147483647 w 396"/>
              <a:gd name="T23" fmla="*/ 2147483647 h 167"/>
              <a:gd name="T24" fmla="*/ 2147483647 w 396"/>
              <a:gd name="T25" fmla="*/ 2147483647 h 167"/>
              <a:gd name="T26" fmla="*/ 2147483647 w 396"/>
              <a:gd name="T27" fmla="*/ 2147483647 h 167"/>
              <a:gd name="T28" fmla="*/ 2147483647 w 396"/>
              <a:gd name="T29" fmla="*/ 2147483647 h 167"/>
              <a:gd name="T30" fmla="*/ 2147483647 w 396"/>
              <a:gd name="T31" fmla="*/ 2147483647 h 167"/>
              <a:gd name="T32" fmla="*/ 0 w 396"/>
              <a:gd name="T33" fmla="*/ 2147483647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6"/>
              <a:gd name="T52" fmla="*/ 0 h 167"/>
              <a:gd name="T53" fmla="*/ 396 w 396"/>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6" h="167">
                <a:moveTo>
                  <a:pt x="0" y="57"/>
                </a:moveTo>
                <a:lnTo>
                  <a:pt x="295" y="0"/>
                </a:lnTo>
                <a:lnTo>
                  <a:pt x="342" y="114"/>
                </a:lnTo>
                <a:lnTo>
                  <a:pt x="394" y="102"/>
                </a:lnTo>
                <a:lnTo>
                  <a:pt x="395" y="159"/>
                </a:lnTo>
                <a:lnTo>
                  <a:pt x="354" y="166"/>
                </a:lnTo>
                <a:lnTo>
                  <a:pt x="317" y="129"/>
                </a:lnTo>
                <a:lnTo>
                  <a:pt x="295" y="84"/>
                </a:lnTo>
                <a:lnTo>
                  <a:pt x="291" y="21"/>
                </a:lnTo>
                <a:lnTo>
                  <a:pt x="273" y="52"/>
                </a:lnTo>
                <a:lnTo>
                  <a:pt x="294" y="147"/>
                </a:lnTo>
                <a:lnTo>
                  <a:pt x="207" y="160"/>
                </a:lnTo>
                <a:lnTo>
                  <a:pt x="204" y="91"/>
                </a:lnTo>
                <a:lnTo>
                  <a:pt x="151" y="61"/>
                </a:lnTo>
                <a:lnTo>
                  <a:pt x="106" y="54"/>
                </a:lnTo>
                <a:lnTo>
                  <a:pt x="12" y="102"/>
                </a:lnTo>
                <a:lnTo>
                  <a:pt x="0" y="57"/>
                </a:lnTo>
              </a:path>
            </a:pathLst>
          </a:custGeom>
          <a:solidFill>
            <a:srgbClr val="00B050"/>
          </a:solidFill>
          <a:ln w="12700">
            <a:solidFill>
              <a:schemeClr val="tx1"/>
            </a:solidFill>
            <a:round/>
            <a:headEnd/>
            <a:tailEnd/>
          </a:ln>
        </p:spPr>
        <p:txBody>
          <a:bodyPr wrap="none" anchor="ctr"/>
          <a:lstStyle/>
          <a:p>
            <a:endParaRPr lang="en-US"/>
          </a:p>
        </p:txBody>
      </p:sp>
      <p:sp>
        <p:nvSpPr>
          <p:cNvPr id="175" name="Freeform 23"/>
          <p:cNvSpPr>
            <a:spLocks/>
          </p:cNvSpPr>
          <p:nvPr/>
        </p:nvSpPr>
        <p:spPr bwMode="auto">
          <a:xfrm>
            <a:off x="3808414" y="1457325"/>
            <a:ext cx="828675" cy="615950"/>
          </a:xfrm>
          <a:custGeom>
            <a:avLst/>
            <a:gdLst>
              <a:gd name="T0" fmla="*/ 2147483647 w 523"/>
              <a:gd name="T1" fmla="*/ 0 h 388"/>
              <a:gd name="T2" fmla="*/ 2147483647 w 523"/>
              <a:gd name="T3" fmla="*/ 2147483647 h 388"/>
              <a:gd name="T4" fmla="*/ 2147483647 w 523"/>
              <a:gd name="T5" fmla="*/ 2147483647 h 388"/>
              <a:gd name="T6" fmla="*/ 2147483647 w 523"/>
              <a:gd name="T7" fmla="*/ 2147483647 h 388"/>
              <a:gd name="T8" fmla="*/ 2147483647 w 523"/>
              <a:gd name="T9" fmla="*/ 2147483647 h 388"/>
              <a:gd name="T10" fmla="*/ 2147483647 w 523"/>
              <a:gd name="T11" fmla="*/ 2147483647 h 388"/>
              <a:gd name="T12" fmla="*/ 2147483647 w 523"/>
              <a:gd name="T13" fmla="*/ 2147483647 h 388"/>
              <a:gd name="T14" fmla="*/ 2147483647 w 523"/>
              <a:gd name="T15" fmla="*/ 2147483647 h 388"/>
              <a:gd name="T16" fmla="*/ 2147483647 w 523"/>
              <a:gd name="T17" fmla="*/ 2147483647 h 388"/>
              <a:gd name="T18" fmla="*/ 2147483647 w 523"/>
              <a:gd name="T19" fmla="*/ 2147483647 h 388"/>
              <a:gd name="T20" fmla="*/ 2147483647 w 523"/>
              <a:gd name="T21" fmla="*/ 2147483647 h 388"/>
              <a:gd name="T22" fmla="*/ 2147483647 w 523"/>
              <a:gd name="T23" fmla="*/ 2147483647 h 388"/>
              <a:gd name="T24" fmla="*/ 2147483647 w 523"/>
              <a:gd name="T25" fmla="*/ 2147483647 h 388"/>
              <a:gd name="T26" fmla="*/ 2147483647 w 523"/>
              <a:gd name="T27" fmla="*/ 2147483647 h 388"/>
              <a:gd name="T28" fmla="*/ 2147483647 w 523"/>
              <a:gd name="T29" fmla="*/ 2147483647 h 388"/>
              <a:gd name="T30" fmla="*/ 2147483647 w 523"/>
              <a:gd name="T31" fmla="*/ 2147483647 h 388"/>
              <a:gd name="T32" fmla="*/ 2147483647 w 523"/>
              <a:gd name="T33" fmla="*/ 2147483647 h 388"/>
              <a:gd name="T34" fmla="*/ 2147483647 w 523"/>
              <a:gd name="T35" fmla="*/ 2147483647 h 388"/>
              <a:gd name="T36" fmla="*/ 2147483647 w 523"/>
              <a:gd name="T37" fmla="*/ 2147483647 h 388"/>
              <a:gd name="T38" fmla="*/ 2147483647 w 523"/>
              <a:gd name="T39" fmla="*/ 2147483647 h 388"/>
              <a:gd name="T40" fmla="*/ 0 w 523"/>
              <a:gd name="T41" fmla="*/ 2147483647 h 388"/>
              <a:gd name="T42" fmla="*/ 2147483647 w 523"/>
              <a:gd name="T43" fmla="*/ 2147483647 h 388"/>
              <a:gd name="T44" fmla="*/ 2147483647 w 523"/>
              <a:gd name="T45" fmla="*/ 2147483647 h 388"/>
              <a:gd name="T46" fmla="*/ 2147483647 w 523"/>
              <a:gd name="T47" fmla="*/ 2147483647 h 388"/>
              <a:gd name="T48" fmla="*/ 2147483647 w 523"/>
              <a:gd name="T49" fmla="*/ 2147483647 h 388"/>
              <a:gd name="T50" fmla="*/ 2147483647 w 523"/>
              <a:gd name="T51" fmla="*/ 2147483647 h 388"/>
              <a:gd name="T52" fmla="*/ 2147483647 w 523"/>
              <a:gd name="T53" fmla="*/ 2147483647 h 388"/>
              <a:gd name="T54" fmla="*/ 2147483647 w 523"/>
              <a:gd name="T55" fmla="*/ 2147483647 h 388"/>
              <a:gd name="T56" fmla="*/ 2147483647 w 523"/>
              <a:gd name="T57" fmla="*/ 2147483647 h 388"/>
              <a:gd name="T58" fmla="*/ 2147483647 w 523"/>
              <a:gd name="T59" fmla="*/ 2147483647 h 388"/>
              <a:gd name="T60" fmla="*/ 2147483647 w 523"/>
              <a:gd name="T61" fmla="*/ 2147483647 h 388"/>
              <a:gd name="T62" fmla="*/ 2147483647 w 523"/>
              <a:gd name="T63" fmla="*/ 2147483647 h 388"/>
              <a:gd name="T64" fmla="*/ 2147483647 w 523"/>
              <a:gd name="T65" fmla="*/ 2147483647 h 388"/>
              <a:gd name="T66" fmla="*/ 2147483647 w 523"/>
              <a:gd name="T67" fmla="*/ 2147483647 h 388"/>
              <a:gd name="T68" fmla="*/ 2147483647 w 523"/>
              <a:gd name="T69" fmla="*/ 2147483647 h 388"/>
              <a:gd name="T70" fmla="*/ 2147483647 w 523"/>
              <a:gd name="T71" fmla="*/ 2147483647 h 388"/>
              <a:gd name="T72" fmla="*/ 2147483647 w 523"/>
              <a:gd name="T73" fmla="*/ 2147483647 h 388"/>
              <a:gd name="T74" fmla="*/ 2147483647 w 523"/>
              <a:gd name="T75" fmla="*/ 0 h 3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3"/>
              <a:gd name="T115" fmla="*/ 0 h 388"/>
              <a:gd name="T116" fmla="*/ 523 w 523"/>
              <a:gd name="T117" fmla="*/ 388 h 3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3" h="388">
                <a:moveTo>
                  <a:pt x="132" y="0"/>
                </a:moveTo>
                <a:lnTo>
                  <a:pt x="239" y="30"/>
                </a:lnTo>
                <a:lnTo>
                  <a:pt x="321" y="49"/>
                </a:lnTo>
                <a:lnTo>
                  <a:pt x="361" y="58"/>
                </a:lnTo>
                <a:lnTo>
                  <a:pt x="402" y="64"/>
                </a:lnTo>
                <a:lnTo>
                  <a:pt x="456" y="74"/>
                </a:lnTo>
                <a:lnTo>
                  <a:pt x="522" y="86"/>
                </a:lnTo>
                <a:lnTo>
                  <a:pt x="479" y="387"/>
                </a:lnTo>
                <a:lnTo>
                  <a:pt x="277" y="344"/>
                </a:lnTo>
                <a:lnTo>
                  <a:pt x="249" y="363"/>
                </a:lnTo>
                <a:lnTo>
                  <a:pt x="213" y="333"/>
                </a:lnTo>
                <a:lnTo>
                  <a:pt x="180" y="363"/>
                </a:lnTo>
                <a:lnTo>
                  <a:pt x="151" y="338"/>
                </a:lnTo>
                <a:lnTo>
                  <a:pt x="67" y="333"/>
                </a:lnTo>
                <a:lnTo>
                  <a:pt x="79" y="284"/>
                </a:lnTo>
                <a:lnTo>
                  <a:pt x="19" y="280"/>
                </a:lnTo>
                <a:lnTo>
                  <a:pt x="13" y="252"/>
                </a:lnTo>
                <a:lnTo>
                  <a:pt x="25" y="223"/>
                </a:lnTo>
                <a:lnTo>
                  <a:pt x="10" y="196"/>
                </a:lnTo>
                <a:lnTo>
                  <a:pt x="12" y="121"/>
                </a:lnTo>
                <a:lnTo>
                  <a:pt x="0" y="63"/>
                </a:lnTo>
                <a:lnTo>
                  <a:pt x="7" y="40"/>
                </a:lnTo>
                <a:lnTo>
                  <a:pt x="34" y="49"/>
                </a:lnTo>
                <a:lnTo>
                  <a:pt x="62" y="83"/>
                </a:lnTo>
                <a:lnTo>
                  <a:pt x="113" y="91"/>
                </a:lnTo>
                <a:lnTo>
                  <a:pt x="126" y="119"/>
                </a:lnTo>
                <a:lnTo>
                  <a:pt x="101" y="119"/>
                </a:lnTo>
                <a:lnTo>
                  <a:pt x="98" y="143"/>
                </a:lnTo>
                <a:lnTo>
                  <a:pt x="113" y="146"/>
                </a:lnTo>
                <a:lnTo>
                  <a:pt x="119" y="170"/>
                </a:lnTo>
                <a:lnTo>
                  <a:pt x="88" y="188"/>
                </a:lnTo>
                <a:lnTo>
                  <a:pt x="88" y="204"/>
                </a:lnTo>
                <a:lnTo>
                  <a:pt x="123" y="204"/>
                </a:lnTo>
                <a:lnTo>
                  <a:pt x="132" y="162"/>
                </a:lnTo>
                <a:lnTo>
                  <a:pt x="158" y="137"/>
                </a:lnTo>
                <a:lnTo>
                  <a:pt x="126" y="71"/>
                </a:lnTo>
                <a:lnTo>
                  <a:pt x="147" y="51"/>
                </a:lnTo>
                <a:lnTo>
                  <a:pt x="132" y="0"/>
                </a:lnTo>
              </a:path>
            </a:pathLst>
          </a:custGeom>
          <a:solidFill>
            <a:srgbClr val="00B050"/>
          </a:solidFill>
          <a:ln w="12700">
            <a:solidFill>
              <a:schemeClr val="tx1"/>
            </a:solidFill>
            <a:round/>
            <a:headEnd/>
            <a:tailEnd/>
          </a:ln>
        </p:spPr>
        <p:txBody>
          <a:bodyPr wrap="none" anchor="ctr"/>
          <a:lstStyle/>
          <a:p>
            <a:endParaRPr lang="en-US"/>
          </a:p>
        </p:txBody>
      </p:sp>
      <p:sp>
        <p:nvSpPr>
          <p:cNvPr id="176" name="Freeform 24"/>
          <p:cNvSpPr>
            <a:spLocks/>
          </p:cNvSpPr>
          <p:nvPr/>
        </p:nvSpPr>
        <p:spPr bwMode="auto">
          <a:xfrm>
            <a:off x="3613151" y="1901825"/>
            <a:ext cx="1033463" cy="806450"/>
          </a:xfrm>
          <a:custGeom>
            <a:avLst/>
            <a:gdLst>
              <a:gd name="T0" fmla="*/ 2147483647 w 651"/>
              <a:gd name="T1" fmla="*/ 0 h 508"/>
              <a:gd name="T2" fmla="*/ 2147483647 w 651"/>
              <a:gd name="T3" fmla="*/ 2147483647 h 508"/>
              <a:gd name="T4" fmla="*/ 2147483647 w 651"/>
              <a:gd name="T5" fmla="*/ 2147483647 h 508"/>
              <a:gd name="T6" fmla="*/ 2147483647 w 651"/>
              <a:gd name="T7" fmla="*/ 2147483647 h 508"/>
              <a:gd name="T8" fmla="*/ 2147483647 w 651"/>
              <a:gd name="T9" fmla="*/ 2147483647 h 508"/>
              <a:gd name="T10" fmla="*/ 2147483647 w 651"/>
              <a:gd name="T11" fmla="*/ 2147483647 h 508"/>
              <a:gd name="T12" fmla="*/ 2147483647 w 651"/>
              <a:gd name="T13" fmla="*/ 2147483647 h 508"/>
              <a:gd name="T14" fmla="*/ 2147483647 w 651"/>
              <a:gd name="T15" fmla="*/ 2147483647 h 508"/>
              <a:gd name="T16" fmla="*/ 2147483647 w 651"/>
              <a:gd name="T17" fmla="*/ 2147483647 h 508"/>
              <a:gd name="T18" fmla="*/ 0 w 651"/>
              <a:gd name="T19" fmla="*/ 2147483647 h 508"/>
              <a:gd name="T20" fmla="*/ 0 w 651"/>
              <a:gd name="T21" fmla="*/ 2147483647 h 508"/>
              <a:gd name="T22" fmla="*/ 2147483647 w 651"/>
              <a:gd name="T23" fmla="*/ 2147483647 h 508"/>
              <a:gd name="T24" fmla="*/ 2147483647 w 651"/>
              <a:gd name="T25" fmla="*/ 2147483647 h 508"/>
              <a:gd name="T26" fmla="*/ 2147483647 w 651"/>
              <a:gd name="T27" fmla="*/ 2147483647 h 508"/>
              <a:gd name="T28" fmla="*/ 2147483647 w 651"/>
              <a:gd name="T29" fmla="*/ 2147483647 h 508"/>
              <a:gd name="T30" fmla="*/ 2147483647 w 651"/>
              <a:gd name="T31" fmla="*/ 2147483647 h 508"/>
              <a:gd name="T32" fmla="*/ 2147483647 w 651"/>
              <a:gd name="T33" fmla="*/ 2147483647 h 508"/>
              <a:gd name="T34" fmla="*/ 2147483647 w 651"/>
              <a:gd name="T35" fmla="*/ 2147483647 h 508"/>
              <a:gd name="T36" fmla="*/ 2147483647 w 651"/>
              <a:gd name="T37" fmla="*/ 2147483647 h 508"/>
              <a:gd name="T38" fmla="*/ 2147483647 w 651"/>
              <a:gd name="T39" fmla="*/ 2147483647 h 508"/>
              <a:gd name="T40" fmla="*/ 2147483647 w 651"/>
              <a:gd name="T41" fmla="*/ 2147483647 h 508"/>
              <a:gd name="T42" fmla="*/ 2147483647 w 651"/>
              <a:gd name="T43" fmla="*/ 2147483647 h 508"/>
              <a:gd name="T44" fmla="*/ 2147483647 w 651"/>
              <a:gd name="T45" fmla="*/ 2147483647 h 508"/>
              <a:gd name="T46" fmla="*/ 2147483647 w 651"/>
              <a:gd name="T47" fmla="*/ 2147483647 h 508"/>
              <a:gd name="T48" fmla="*/ 2147483647 w 651"/>
              <a:gd name="T49" fmla="*/ 2147483647 h 508"/>
              <a:gd name="T50" fmla="*/ 2147483647 w 651"/>
              <a:gd name="T51" fmla="*/ 2147483647 h 508"/>
              <a:gd name="T52" fmla="*/ 2147483647 w 651"/>
              <a:gd name="T53" fmla="*/ 0 h 5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1"/>
              <a:gd name="T82" fmla="*/ 0 h 508"/>
              <a:gd name="T83" fmla="*/ 651 w 651"/>
              <a:gd name="T84" fmla="*/ 508 h 5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1" h="508">
                <a:moveTo>
                  <a:pt x="142" y="0"/>
                </a:moveTo>
                <a:lnTo>
                  <a:pt x="123" y="10"/>
                </a:lnTo>
                <a:lnTo>
                  <a:pt x="111" y="55"/>
                </a:lnTo>
                <a:lnTo>
                  <a:pt x="100" y="93"/>
                </a:lnTo>
                <a:lnTo>
                  <a:pt x="91" y="123"/>
                </a:lnTo>
                <a:lnTo>
                  <a:pt x="79" y="156"/>
                </a:lnTo>
                <a:lnTo>
                  <a:pt x="66" y="188"/>
                </a:lnTo>
                <a:lnTo>
                  <a:pt x="48" y="224"/>
                </a:lnTo>
                <a:lnTo>
                  <a:pt x="25" y="266"/>
                </a:lnTo>
                <a:lnTo>
                  <a:pt x="0" y="307"/>
                </a:lnTo>
                <a:lnTo>
                  <a:pt x="0" y="395"/>
                </a:lnTo>
                <a:lnTo>
                  <a:pt x="365" y="471"/>
                </a:lnTo>
                <a:lnTo>
                  <a:pt x="533" y="507"/>
                </a:lnTo>
                <a:lnTo>
                  <a:pt x="568" y="331"/>
                </a:lnTo>
                <a:lnTo>
                  <a:pt x="590" y="316"/>
                </a:lnTo>
                <a:lnTo>
                  <a:pt x="569" y="277"/>
                </a:lnTo>
                <a:lnTo>
                  <a:pt x="580" y="236"/>
                </a:lnTo>
                <a:lnTo>
                  <a:pt x="650" y="169"/>
                </a:lnTo>
                <a:lnTo>
                  <a:pt x="602" y="108"/>
                </a:lnTo>
                <a:lnTo>
                  <a:pt x="400" y="64"/>
                </a:lnTo>
                <a:lnTo>
                  <a:pt x="372" y="82"/>
                </a:lnTo>
                <a:lnTo>
                  <a:pt x="335" y="52"/>
                </a:lnTo>
                <a:lnTo>
                  <a:pt x="303" y="84"/>
                </a:lnTo>
                <a:lnTo>
                  <a:pt x="272" y="52"/>
                </a:lnTo>
                <a:lnTo>
                  <a:pt x="192" y="54"/>
                </a:lnTo>
                <a:lnTo>
                  <a:pt x="202" y="4"/>
                </a:lnTo>
                <a:lnTo>
                  <a:pt x="142" y="0"/>
                </a:lnTo>
              </a:path>
            </a:pathLst>
          </a:custGeom>
          <a:solidFill>
            <a:srgbClr val="00B050"/>
          </a:solidFill>
          <a:ln w="12700">
            <a:solidFill>
              <a:schemeClr val="tx1"/>
            </a:solidFill>
            <a:round/>
            <a:headEnd/>
            <a:tailEnd/>
          </a:ln>
        </p:spPr>
        <p:txBody>
          <a:bodyPr wrap="none" anchor="ctr"/>
          <a:lstStyle/>
          <a:p>
            <a:endParaRPr lang="en-US"/>
          </a:p>
        </p:txBody>
      </p:sp>
      <p:sp>
        <p:nvSpPr>
          <p:cNvPr id="177" name="Freeform 25"/>
          <p:cNvSpPr>
            <a:spLocks/>
          </p:cNvSpPr>
          <p:nvPr/>
        </p:nvSpPr>
        <p:spPr bwMode="auto">
          <a:xfrm>
            <a:off x="3529013" y="2522539"/>
            <a:ext cx="1092200" cy="1711325"/>
          </a:xfrm>
          <a:custGeom>
            <a:avLst/>
            <a:gdLst>
              <a:gd name="T0" fmla="*/ 2147483647 w 688"/>
              <a:gd name="T1" fmla="*/ 0 h 1078"/>
              <a:gd name="T2" fmla="*/ 2147483647 w 688"/>
              <a:gd name="T3" fmla="*/ 2147483647 h 1078"/>
              <a:gd name="T4" fmla="*/ 2147483647 w 688"/>
              <a:gd name="T5" fmla="*/ 2147483647 h 1078"/>
              <a:gd name="T6" fmla="*/ 2147483647 w 688"/>
              <a:gd name="T7" fmla="*/ 2147483647 h 1078"/>
              <a:gd name="T8" fmla="*/ 2147483647 w 688"/>
              <a:gd name="T9" fmla="*/ 2147483647 h 1078"/>
              <a:gd name="T10" fmla="*/ 2147483647 w 688"/>
              <a:gd name="T11" fmla="*/ 2147483647 h 1078"/>
              <a:gd name="T12" fmla="*/ 2147483647 w 688"/>
              <a:gd name="T13" fmla="*/ 2147483647 h 1078"/>
              <a:gd name="T14" fmla="*/ 2147483647 w 688"/>
              <a:gd name="T15" fmla="*/ 2147483647 h 1078"/>
              <a:gd name="T16" fmla="*/ 2147483647 w 688"/>
              <a:gd name="T17" fmla="*/ 2147483647 h 1078"/>
              <a:gd name="T18" fmla="*/ 2147483647 w 688"/>
              <a:gd name="T19" fmla="*/ 2147483647 h 1078"/>
              <a:gd name="T20" fmla="*/ 2147483647 w 688"/>
              <a:gd name="T21" fmla="*/ 2147483647 h 1078"/>
              <a:gd name="T22" fmla="*/ 2147483647 w 688"/>
              <a:gd name="T23" fmla="*/ 2147483647 h 1078"/>
              <a:gd name="T24" fmla="*/ 2147483647 w 688"/>
              <a:gd name="T25" fmla="*/ 2147483647 h 1078"/>
              <a:gd name="T26" fmla="*/ 2147483647 w 688"/>
              <a:gd name="T27" fmla="*/ 2147483647 h 1078"/>
              <a:gd name="T28" fmla="*/ 2147483647 w 688"/>
              <a:gd name="T29" fmla="*/ 2147483647 h 1078"/>
              <a:gd name="T30" fmla="*/ 2147483647 w 688"/>
              <a:gd name="T31" fmla="*/ 2147483647 h 1078"/>
              <a:gd name="T32" fmla="*/ 2147483647 w 688"/>
              <a:gd name="T33" fmla="*/ 2147483647 h 1078"/>
              <a:gd name="T34" fmla="*/ 2147483647 w 688"/>
              <a:gd name="T35" fmla="*/ 2147483647 h 1078"/>
              <a:gd name="T36" fmla="*/ 2147483647 w 688"/>
              <a:gd name="T37" fmla="*/ 2147483647 h 1078"/>
              <a:gd name="T38" fmla="*/ 2147483647 w 688"/>
              <a:gd name="T39" fmla="*/ 2147483647 h 1078"/>
              <a:gd name="T40" fmla="*/ 2147483647 w 688"/>
              <a:gd name="T41" fmla="*/ 2147483647 h 1078"/>
              <a:gd name="T42" fmla="*/ 2147483647 w 688"/>
              <a:gd name="T43" fmla="*/ 2147483647 h 1078"/>
              <a:gd name="T44" fmla="*/ 2147483647 w 688"/>
              <a:gd name="T45" fmla="*/ 2147483647 h 1078"/>
              <a:gd name="T46" fmla="*/ 2147483647 w 688"/>
              <a:gd name="T47" fmla="*/ 2147483647 h 1078"/>
              <a:gd name="T48" fmla="*/ 2147483647 w 688"/>
              <a:gd name="T49" fmla="*/ 2147483647 h 1078"/>
              <a:gd name="T50" fmla="*/ 2147483647 w 688"/>
              <a:gd name="T51" fmla="*/ 2147483647 h 1078"/>
              <a:gd name="T52" fmla="*/ 2147483647 w 688"/>
              <a:gd name="T53" fmla="*/ 2147483647 h 1078"/>
              <a:gd name="T54" fmla="*/ 2147483647 w 688"/>
              <a:gd name="T55" fmla="*/ 2147483647 h 1078"/>
              <a:gd name="T56" fmla="*/ 2147483647 w 688"/>
              <a:gd name="T57" fmla="*/ 2147483647 h 1078"/>
              <a:gd name="T58" fmla="*/ 2147483647 w 688"/>
              <a:gd name="T59" fmla="*/ 2147483647 h 1078"/>
              <a:gd name="T60" fmla="*/ 2147483647 w 688"/>
              <a:gd name="T61" fmla="*/ 2147483647 h 1078"/>
              <a:gd name="T62" fmla="*/ 2147483647 w 688"/>
              <a:gd name="T63" fmla="*/ 2147483647 h 1078"/>
              <a:gd name="T64" fmla="*/ 2147483647 w 688"/>
              <a:gd name="T65" fmla="*/ 2147483647 h 1078"/>
              <a:gd name="T66" fmla="*/ 2147483647 w 688"/>
              <a:gd name="T67" fmla="*/ 2147483647 h 1078"/>
              <a:gd name="T68" fmla="*/ 2147483647 w 688"/>
              <a:gd name="T69" fmla="*/ 2147483647 h 1078"/>
              <a:gd name="T70" fmla="*/ 2147483647 w 688"/>
              <a:gd name="T71" fmla="*/ 2147483647 h 1078"/>
              <a:gd name="T72" fmla="*/ 2147483647 w 688"/>
              <a:gd name="T73" fmla="*/ 2147483647 h 1078"/>
              <a:gd name="T74" fmla="*/ 2147483647 w 688"/>
              <a:gd name="T75" fmla="*/ 2147483647 h 1078"/>
              <a:gd name="T76" fmla="*/ 2147483647 w 688"/>
              <a:gd name="T77" fmla="*/ 2147483647 h 1078"/>
              <a:gd name="T78" fmla="*/ 2147483647 w 688"/>
              <a:gd name="T79" fmla="*/ 2147483647 h 1078"/>
              <a:gd name="T80" fmla="*/ 2147483647 w 688"/>
              <a:gd name="T81" fmla="*/ 2147483647 h 1078"/>
              <a:gd name="T82" fmla="*/ 2147483647 w 688"/>
              <a:gd name="T83" fmla="*/ 2147483647 h 1078"/>
              <a:gd name="T84" fmla="*/ 2147483647 w 688"/>
              <a:gd name="T85" fmla="*/ 2147483647 h 1078"/>
              <a:gd name="T86" fmla="*/ 0 w 688"/>
              <a:gd name="T87" fmla="*/ 2147483647 h 1078"/>
              <a:gd name="T88" fmla="*/ 2147483647 w 688"/>
              <a:gd name="T89" fmla="*/ 2147483647 h 1078"/>
              <a:gd name="T90" fmla="*/ 2147483647 w 688"/>
              <a:gd name="T91" fmla="*/ 2147483647 h 1078"/>
              <a:gd name="T92" fmla="*/ 2147483647 w 688"/>
              <a:gd name="T93" fmla="*/ 2147483647 h 1078"/>
              <a:gd name="T94" fmla="*/ 2147483647 w 688"/>
              <a:gd name="T95" fmla="*/ 0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88"/>
              <a:gd name="T145" fmla="*/ 0 h 1078"/>
              <a:gd name="T146" fmla="*/ 688 w 68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88" h="1078">
                <a:moveTo>
                  <a:pt x="53" y="0"/>
                </a:moveTo>
                <a:lnTo>
                  <a:pt x="368" y="64"/>
                </a:lnTo>
                <a:lnTo>
                  <a:pt x="299" y="380"/>
                </a:lnTo>
                <a:lnTo>
                  <a:pt x="655" y="863"/>
                </a:lnTo>
                <a:lnTo>
                  <a:pt x="687" y="924"/>
                </a:lnTo>
                <a:lnTo>
                  <a:pt x="653" y="954"/>
                </a:lnTo>
                <a:lnTo>
                  <a:pt x="631" y="1008"/>
                </a:lnTo>
                <a:lnTo>
                  <a:pt x="611" y="1040"/>
                </a:lnTo>
                <a:lnTo>
                  <a:pt x="633" y="1068"/>
                </a:lnTo>
                <a:lnTo>
                  <a:pt x="596" y="1077"/>
                </a:lnTo>
                <a:lnTo>
                  <a:pt x="388" y="1070"/>
                </a:lnTo>
                <a:lnTo>
                  <a:pt x="374" y="1007"/>
                </a:lnTo>
                <a:lnTo>
                  <a:pt x="338" y="960"/>
                </a:lnTo>
                <a:lnTo>
                  <a:pt x="311" y="944"/>
                </a:lnTo>
                <a:lnTo>
                  <a:pt x="304" y="911"/>
                </a:lnTo>
                <a:lnTo>
                  <a:pt x="282" y="893"/>
                </a:lnTo>
                <a:lnTo>
                  <a:pt x="260" y="871"/>
                </a:lnTo>
                <a:lnTo>
                  <a:pt x="252" y="845"/>
                </a:lnTo>
                <a:lnTo>
                  <a:pt x="232" y="829"/>
                </a:lnTo>
                <a:lnTo>
                  <a:pt x="200" y="838"/>
                </a:lnTo>
                <a:lnTo>
                  <a:pt x="163" y="824"/>
                </a:lnTo>
                <a:lnTo>
                  <a:pt x="163" y="811"/>
                </a:lnTo>
                <a:lnTo>
                  <a:pt x="161" y="781"/>
                </a:lnTo>
                <a:lnTo>
                  <a:pt x="147" y="748"/>
                </a:lnTo>
                <a:lnTo>
                  <a:pt x="145" y="721"/>
                </a:lnTo>
                <a:lnTo>
                  <a:pt x="129" y="697"/>
                </a:lnTo>
                <a:lnTo>
                  <a:pt x="134" y="676"/>
                </a:lnTo>
                <a:lnTo>
                  <a:pt x="88" y="621"/>
                </a:lnTo>
                <a:lnTo>
                  <a:pt x="88" y="589"/>
                </a:lnTo>
                <a:lnTo>
                  <a:pt x="112" y="577"/>
                </a:lnTo>
                <a:lnTo>
                  <a:pt x="112" y="558"/>
                </a:lnTo>
                <a:lnTo>
                  <a:pt x="88" y="552"/>
                </a:lnTo>
                <a:lnTo>
                  <a:pt x="78" y="522"/>
                </a:lnTo>
                <a:lnTo>
                  <a:pt x="66" y="470"/>
                </a:lnTo>
                <a:lnTo>
                  <a:pt x="100" y="498"/>
                </a:lnTo>
                <a:lnTo>
                  <a:pt x="87" y="461"/>
                </a:lnTo>
                <a:lnTo>
                  <a:pt x="112" y="461"/>
                </a:lnTo>
                <a:lnTo>
                  <a:pt x="112" y="434"/>
                </a:lnTo>
                <a:lnTo>
                  <a:pt x="87" y="416"/>
                </a:lnTo>
                <a:lnTo>
                  <a:pt x="75" y="441"/>
                </a:lnTo>
                <a:lnTo>
                  <a:pt x="53" y="432"/>
                </a:lnTo>
                <a:lnTo>
                  <a:pt x="9" y="311"/>
                </a:lnTo>
                <a:lnTo>
                  <a:pt x="21" y="224"/>
                </a:lnTo>
                <a:lnTo>
                  <a:pt x="0" y="175"/>
                </a:lnTo>
                <a:lnTo>
                  <a:pt x="10" y="138"/>
                </a:lnTo>
                <a:lnTo>
                  <a:pt x="32" y="130"/>
                </a:lnTo>
                <a:lnTo>
                  <a:pt x="53" y="73"/>
                </a:lnTo>
                <a:lnTo>
                  <a:pt x="53" y="0"/>
                </a:lnTo>
              </a:path>
            </a:pathLst>
          </a:custGeom>
          <a:solidFill>
            <a:srgbClr val="00B050"/>
          </a:solidFill>
          <a:ln w="12700" cap="rnd">
            <a:solidFill>
              <a:srgbClr val="000000"/>
            </a:solidFill>
            <a:round/>
            <a:headEnd/>
            <a:tailEnd/>
          </a:ln>
        </p:spPr>
        <p:txBody>
          <a:bodyPr/>
          <a:lstStyle/>
          <a:p>
            <a:endParaRPr lang="en-US"/>
          </a:p>
        </p:txBody>
      </p:sp>
      <p:sp>
        <p:nvSpPr>
          <p:cNvPr id="178" name="Freeform 26"/>
          <p:cNvSpPr>
            <a:spLocks/>
          </p:cNvSpPr>
          <p:nvPr/>
        </p:nvSpPr>
        <p:spPr bwMode="auto">
          <a:xfrm>
            <a:off x="4002088" y="2628900"/>
            <a:ext cx="825500" cy="1265238"/>
          </a:xfrm>
          <a:custGeom>
            <a:avLst/>
            <a:gdLst>
              <a:gd name="T0" fmla="*/ 2147483647 w 520"/>
              <a:gd name="T1" fmla="*/ 0 h 797"/>
              <a:gd name="T2" fmla="*/ 0 w 520"/>
              <a:gd name="T3" fmla="*/ 2147483647 h 797"/>
              <a:gd name="T4" fmla="*/ 2147483647 w 520"/>
              <a:gd name="T5" fmla="*/ 2147483647 h 797"/>
              <a:gd name="T6" fmla="*/ 2147483647 w 520"/>
              <a:gd name="T7" fmla="*/ 2147483647 h 797"/>
              <a:gd name="T8" fmla="*/ 2147483647 w 520"/>
              <a:gd name="T9" fmla="*/ 2147483647 h 797"/>
              <a:gd name="T10" fmla="*/ 2147483647 w 520"/>
              <a:gd name="T11" fmla="*/ 2147483647 h 797"/>
              <a:gd name="T12" fmla="*/ 2147483647 w 520"/>
              <a:gd name="T13" fmla="*/ 2147483647 h 797"/>
              <a:gd name="T14" fmla="*/ 2147483647 w 520"/>
              <a:gd name="T15" fmla="*/ 2147483647 h 797"/>
              <a:gd name="T16" fmla="*/ 2147483647 w 520"/>
              <a:gd name="T17" fmla="*/ 2147483647 h 797"/>
              <a:gd name="T18" fmla="*/ 2147483647 w 520"/>
              <a:gd name="T19" fmla="*/ 2147483647 h 797"/>
              <a:gd name="T20" fmla="*/ 2147483647 w 520"/>
              <a:gd name="T21" fmla="*/ 2147483647 h 797"/>
              <a:gd name="T22" fmla="*/ 2147483647 w 520"/>
              <a:gd name="T23" fmla="*/ 0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0"/>
              <a:gd name="T37" fmla="*/ 0 h 797"/>
              <a:gd name="T38" fmla="*/ 520 w 520"/>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0" h="797">
                <a:moveTo>
                  <a:pt x="66" y="0"/>
                </a:moveTo>
                <a:lnTo>
                  <a:pt x="0" y="314"/>
                </a:lnTo>
                <a:lnTo>
                  <a:pt x="353" y="796"/>
                </a:lnTo>
                <a:lnTo>
                  <a:pt x="375" y="775"/>
                </a:lnTo>
                <a:lnTo>
                  <a:pt x="374" y="679"/>
                </a:lnTo>
                <a:lnTo>
                  <a:pt x="418" y="687"/>
                </a:lnTo>
                <a:lnTo>
                  <a:pt x="463" y="395"/>
                </a:lnTo>
                <a:lnTo>
                  <a:pt x="494" y="196"/>
                </a:lnTo>
                <a:lnTo>
                  <a:pt x="503" y="136"/>
                </a:lnTo>
                <a:lnTo>
                  <a:pt x="519" y="82"/>
                </a:lnTo>
                <a:lnTo>
                  <a:pt x="286" y="48"/>
                </a:lnTo>
                <a:lnTo>
                  <a:pt x="66" y="0"/>
                </a:lnTo>
              </a:path>
            </a:pathLst>
          </a:custGeom>
          <a:solidFill>
            <a:srgbClr val="FFCC66"/>
          </a:solidFill>
          <a:ln w="12700" cap="rnd">
            <a:solidFill>
              <a:srgbClr val="000000"/>
            </a:solidFill>
            <a:round/>
            <a:headEnd/>
            <a:tailEnd/>
          </a:ln>
        </p:spPr>
        <p:txBody>
          <a:bodyPr/>
          <a:lstStyle/>
          <a:p>
            <a:endParaRPr lang="en-US"/>
          </a:p>
        </p:txBody>
      </p:sp>
      <p:sp>
        <p:nvSpPr>
          <p:cNvPr id="179" name="Freeform 27"/>
          <p:cNvSpPr>
            <a:spLocks/>
          </p:cNvSpPr>
          <p:nvPr/>
        </p:nvSpPr>
        <p:spPr bwMode="auto">
          <a:xfrm>
            <a:off x="4456113" y="1592264"/>
            <a:ext cx="742950" cy="1220787"/>
          </a:xfrm>
          <a:custGeom>
            <a:avLst/>
            <a:gdLst>
              <a:gd name="T0" fmla="*/ 2147483647 w 467"/>
              <a:gd name="T1" fmla="*/ 0 h 769"/>
              <a:gd name="T2" fmla="*/ 2147483647 w 467"/>
              <a:gd name="T3" fmla="*/ 2147483647 h 769"/>
              <a:gd name="T4" fmla="*/ 2147483647 w 467"/>
              <a:gd name="T5" fmla="*/ 2147483647 h 769"/>
              <a:gd name="T6" fmla="*/ 2147483647 w 467"/>
              <a:gd name="T7" fmla="*/ 2147483647 h 769"/>
              <a:gd name="T8" fmla="*/ 2147483647 w 467"/>
              <a:gd name="T9" fmla="*/ 2147483647 h 769"/>
              <a:gd name="T10" fmla="*/ 2147483647 w 467"/>
              <a:gd name="T11" fmla="*/ 2147483647 h 769"/>
              <a:gd name="T12" fmla="*/ 2147483647 w 467"/>
              <a:gd name="T13" fmla="*/ 2147483647 h 769"/>
              <a:gd name="T14" fmla="*/ 0 w 467"/>
              <a:gd name="T15" fmla="*/ 2147483647 h 769"/>
              <a:gd name="T16" fmla="*/ 2147483647 w 467"/>
              <a:gd name="T17" fmla="*/ 2147483647 h 769"/>
              <a:gd name="T18" fmla="*/ 2147483647 w 467"/>
              <a:gd name="T19" fmla="*/ 2147483647 h 769"/>
              <a:gd name="T20" fmla="*/ 2147483647 w 467"/>
              <a:gd name="T21" fmla="*/ 2147483647 h 769"/>
              <a:gd name="T22" fmla="*/ 2147483647 w 467"/>
              <a:gd name="T23" fmla="*/ 2147483647 h 769"/>
              <a:gd name="T24" fmla="*/ 2147483647 w 467"/>
              <a:gd name="T25" fmla="*/ 2147483647 h 769"/>
              <a:gd name="T26" fmla="*/ 2147483647 w 467"/>
              <a:gd name="T27" fmla="*/ 2147483647 h 769"/>
              <a:gd name="T28" fmla="*/ 2147483647 w 467"/>
              <a:gd name="T29" fmla="*/ 2147483647 h 769"/>
              <a:gd name="T30" fmla="*/ 2147483647 w 467"/>
              <a:gd name="T31" fmla="*/ 2147483647 h 769"/>
              <a:gd name="T32" fmla="*/ 2147483647 w 467"/>
              <a:gd name="T33" fmla="*/ 2147483647 h 769"/>
              <a:gd name="T34" fmla="*/ 2147483647 w 467"/>
              <a:gd name="T35" fmla="*/ 2147483647 h 769"/>
              <a:gd name="T36" fmla="*/ 2147483647 w 467"/>
              <a:gd name="T37" fmla="*/ 2147483647 h 769"/>
              <a:gd name="T38" fmla="*/ 2147483647 w 467"/>
              <a:gd name="T39" fmla="*/ 2147483647 h 769"/>
              <a:gd name="T40" fmla="*/ 2147483647 w 467"/>
              <a:gd name="T41" fmla="*/ 2147483647 h 769"/>
              <a:gd name="T42" fmla="*/ 2147483647 w 467"/>
              <a:gd name="T43" fmla="*/ 0 h 7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7"/>
              <a:gd name="T67" fmla="*/ 0 h 769"/>
              <a:gd name="T68" fmla="*/ 467 w 467"/>
              <a:gd name="T69" fmla="*/ 769 h 7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7" h="769">
                <a:moveTo>
                  <a:pt x="113" y="0"/>
                </a:moveTo>
                <a:lnTo>
                  <a:pt x="70" y="300"/>
                </a:lnTo>
                <a:lnTo>
                  <a:pt x="114" y="365"/>
                </a:lnTo>
                <a:lnTo>
                  <a:pt x="45" y="432"/>
                </a:lnTo>
                <a:lnTo>
                  <a:pt x="37" y="478"/>
                </a:lnTo>
                <a:lnTo>
                  <a:pt x="56" y="511"/>
                </a:lnTo>
                <a:lnTo>
                  <a:pt x="37" y="527"/>
                </a:lnTo>
                <a:lnTo>
                  <a:pt x="0" y="702"/>
                </a:lnTo>
                <a:lnTo>
                  <a:pt x="223" y="740"/>
                </a:lnTo>
                <a:lnTo>
                  <a:pt x="432" y="768"/>
                </a:lnTo>
                <a:lnTo>
                  <a:pt x="454" y="611"/>
                </a:lnTo>
                <a:lnTo>
                  <a:pt x="466" y="523"/>
                </a:lnTo>
                <a:lnTo>
                  <a:pt x="445" y="492"/>
                </a:lnTo>
                <a:lnTo>
                  <a:pt x="397" y="501"/>
                </a:lnTo>
                <a:lnTo>
                  <a:pt x="334" y="508"/>
                </a:lnTo>
                <a:lnTo>
                  <a:pt x="322" y="436"/>
                </a:lnTo>
                <a:lnTo>
                  <a:pt x="248" y="378"/>
                </a:lnTo>
                <a:lnTo>
                  <a:pt x="258" y="341"/>
                </a:lnTo>
                <a:lnTo>
                  <a:pt x="265" y="275"/>
                </a:lnTo>
                <a:lnTo>
                  <a:pt x="167" y="134"/>
                </a:lnTo>
                <a:lnTo>
                  <a:pt x="180" y="9"/>
                </a:lnTo>
                <a:lnTo>
                  <a:pt x="113" y="0"/>
                </a:lnTo>
              </a:path>
            </a:pathLst>
          </a:custGeom>
          <a:solidFill>
            <a:srgbClr val="FFCC66"/>
          </a:solidFill>
          <a:ln w="12700" cap="rnd">
            <a:solidFill>
              <a:srgbClr val="000000"/>
            </a:solidFill>
            <a:round/>
            <a:headEnd/>
            <a:tailEnd/>
          </a:ln>
        </p:spPr>
        <p:txBody>
          <a:bodyPr/>
          <a:lstStyle/>
          <a:p>
            <a:endParaRPr lang="en-US"/>
          </a:p>
        </p:txBody>
      </p:sp>
      <p:sp>
        <p:nvSpPr>
          <p:cNvPr id="180" name="Freeform 28"/>
          <p:cNvSpPr>
            <a:spLocks/>
          </p:cNvSpPr>
          <p:nvPr/>
        </p:nvSpPr>
        <p:spPr bwMode="auto">
          <a:xfrm>
            <a:off x="4684714" y="2762251"/>
            <a:ext cx="688975" cy="904875"/>
          </a:xfrm>
          <a:custGeom>
            <a:avLst/>
            <a:gdLst>
              <a:gd name="T0" fmla="*/ 2147483647 w 434"/>
              <a:gd name="T1" fmla="*/ 0 h 570"/>
              <a:gd name="T2" fmla="*/ 2147483647 w 434"/>
              <a:gd name="T3" fmla="*/ 2147483647 h 570"/>
              <a:gd name="T4" fmla="*/ 2147483647 w 434"/>
              <a:gd name="T5" fmla="*/ 2147483647 h 570"/>
              <a:gd name="T6" fmla="*/ 2147483647 w 434"/>
              <a:gd name="T7" fmla="*/ 2147483647 h 570"/>
              <a:gd name="T8" fmla="*/ 2147483647 w 434"/>
              <a:gd name="T9" fmla="*/ 2147483647 h 570"/>
              <a:gd name="T10" fmla="*/ 0 w 434"/>
              <a:gd name="T11" fmla="*/ 2147483647 h 570"/>
              <a:gd name="T12" fmla="*/ 2147483647 w 434"/>
              <a:gd name="T13" fmla="*/ 2147483647 h 570"/>
              <a:gd name="T14" fmla="*/ 2147483647 w 434"/>
              <a:gd name="T15" fmla="*/ 0 h 570"/>
              <a:gd name="T16" fmla="*/ 0 60000 65536"/>
              <a:gd name="T17" fmla="*/ 0 60000 65536"/>
              <a:gd name="T18" fmla="*/ 0 60000 65536"/>
              <a:gd name="T19" fmla="*/ 0 60000 65536"/>
              <a:gd name="T20" fmla="*/ 0 60000 65536"/>
              <a:gd name="T21" fmla="*/ 0 60000 65536"/>
              <a:gd name="T22" fmla="*/ 0 60000 65536"/>
              <a:gd name="T23" fmla="*/ 0 60000 65536"/>
              <a:gd name="T24" fmla="*/ 0 w 434"/>
              <a:gd name="T25" fmla="*/ 0 h 570"/>
              <a:gd name="T26" fmla="*/ 434 w 434"/>
              <a:gd name="T27" fmla="*/ 570 h 5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4" h="570">
                <a:moveTo>
                  <a:pt x="81" y="0"/>
                </a:moveTo>
                <a:lnTo>
                  <a:pt x="292" y="30"/>
                </a:lnTo>
                <a:lnTo>
                  <a:pt x="277" y="139"/>
                </a:lnTo>
                <a:lnTo>
                  <a:pt x="433" y="154"/>
                </a:lnTo>
                <a:lnTo>
                  <a:pt x="390" y="569"/>
                </a:lnTo>
                <a:lnTo>
                  <a:pt x="0" y="527"/>
                </a:lnTo>
                <a:lnTo>
                  <a:pt x="40" y="261"/>
                </a:lnTo>
                <a:lnTo>
                  <a:pt x="81" y="0"/>
                </a:lnTo>
              </a:path>
            </a:pathLst>
          </a:custGeom>
          <a:solidFill>
            <a:srgbClr val="00B050"/>
          </a:solidFill>
          <a:ln w="12700">
            <a:solidFill>
              <a:schemeClr val="tx1"/>
            </a:solidFill>
            <a:round/>
            <a:headEnd/>
            <a:tailEnd/>
          </a:ln>
        </p:spPr>
        <p:txBody>
          <a:bodyPr wrap="none" anchor="ctr"/>
          <a:lstStyle/>
          <a:p>
            <a:endParaRPr lang="en-US"/>
          </a:p>
        </p:txBody>
      </p:sp>
      <p:sp>
        <p:nvSpPr>
          <p:cNvPr id="181" name="Freeform 29"/>
          <p:cNvSpPr>
            <a:spLocks/>
          </p:cNvSpPr>
          <p:nvPr/>
        </p:nvSpPr>
        <p:spPr bwMode="auto">
          <a:xfrm>
            <a:off x="4719639" y="1601789"/>
            <a:ext cx="1292225" cy="820737"/>
          </a:xfrm>
          <a:custGeom>
            <a:avLst/>
            <a:gdLst>
              <a:gd name="T0" fmla="*/ 2147483647 w 813"/>
              <a:gd name="T1" fmla="*/ 0 h 517"/>
              <a:gd name="T2" fmla="*/ 2147483647 w 813"/>
              <a:gd name="T3" fmla="*/ 2147483647 h 517"/>
              <a:gd name="T4" fmla="*/ 2147483647 w 813"/>
              <a:gd name="T5" fmla="*/ 2147483647 h 517"/>
              <a:gd name="T6" fmla="*/ 2147483647 w 813"/>
              <a:gd name="T7" fmla="*/ 2147483647 h 517"/>
              <a:gd name="T8" fmla="*/ 2147483647 w 813"/>
              <a:gd name="T9" fmla="*/ 2147483647 h 517"/>
              <a:gd name="T10" fmla="*/ 2147483647 w 813"/>
              <a:gd name="T11" fmla="*/ 2147483647 h 517"/>
              <a:gd name="T12" fmla="*/ 2147483647 w 813"/>
              <a:gd name="T13" fmla="*/ 2147483647 h 517"/>
              <a:gd name="T14" fmla="*/ 2147483647 w 813"/>
              <a:gd name="T15" fmla="*/ 2147483647 h 517"/>
              <a:gd name="T16" fmla="*/ 2147483647 w 813"/>
              <a:gd name="T17" fmla="*/ 2147483647 h 517"/>
              <a:gd name="T18" fmla="*/ 2147483647 w 813"/>
              <a:gd name="T19" fmla="*/ 2147483647 h 517"/>
              <a:gd name="T20" fmla="*/ 2147483647 w 813"/>
              <a:gd name="T21" fmla="*/ 2147483647 h 517"/>
              <a:gd name="T22" fmla="*/ 2147483647 w 813"/>
              <a:gd name="T23" fmla="*/ 2147483647 h 517"/>
              <a:gd name="T24" fmla="*/ 2147483647 w 813"/>
              <a:gd name="T25" fmla="*/ 2147483647 h 517"/>
              <a:gd name="T26" fmla="*/ 2147483647 w 813"/>
              <a:gd name="T27" fmla="*/ 2147483647 h 517"/>
              <a:gd name="T28" fmla="*/ 2147483647 w 813"/>
              <a:gd name="T29" fmla="*/ 2147483647 h 517"/>
              <a:gd name="T30" fmla="*/ 2147483647 w 813"/>
              <a:gd name="T31" fmla="*/ 2147483647 h 517"/>
              <a:gd name="T32" fmla="*/ 2147483647 w 813"/>
              <a:gd name="T33" fmla="*/ 2147483647 h 517"/>
              <a:gd name="T34" fmla="*/ 0 w 813"/>
              <a:gd name="T35" fmla="*/ 2147483647 h 517"/>
              <a:gd name="T36" fmla="*/ 2147483647 w 813"/>
              <a:gd name="T37" fmla="*/ 0 h 5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3"/>
              <a:gd name="T58" fmla="*/ 0 h 517"/>
              <a:gd name="T59" fmla="*/ 813 w 813"/>
              <a:gd name="T60" fmla="*/ 517 h 5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3" h="517">
                <a:moveTo>
                  <a:pt x="13" y="0"/>
                </a:moveTo>
                <a:lnTo>
                  <a:pt x="171" y="21"/>
                </a:lnTo>
                <a:lnTo>
                  <a:pt x="268" y="34"/>
                </a:lnTo>
                <a:lnTo>
                  <a:pt x="396" y="48"/>
                </a:lnTo>
                <a:lnTo>
                  <a:pt x="513" y="60"/>
                </a:lnTo>
                <a:lnTo>
                  <a:pt x="717" y="75"/>
                </a:lnTo>
                <a:lnTo>
                  <a:pt x="812" y="82"/>
                </a:lnTo>
                <a:lnTo>
                  <a:pt x="809" y="503"/>
                </a:lnTo>
                <a:lnTo>
                  <a:pt x="311" y="459"/>
                </a:lnTo>
                <a:lnTo>
                  <a:pt x="300" y="516"/>
                </a:lnTo>
                <a:lnTo>
                  <a:pt x="281" y="489"/>
                </a:lnTo>
                <a:lnTo>
                  <a:pt x="236" y="494"/>
                </a:lnTo>
                <a:lnTo>
                  <a:pt x="170" y="504"/>
                </a:lnTo>
                <a:lnTo>
                  <a:pt x="158" y="431"/>
                </a:lnTo>
                <a:lnTo>
                  <a:pt x="82" y="372"/>
                </a:lnTo>
                <a:lnTo>
                  <a:pt x="94" y="317"/>
                </a:lnTo>
                <a:lnTo>
                  <a:pt x="101" y="272"/>
                </a:lnTo>
                <a:lnTo>
                  <a:pt x="0" y="129"/>
                </a:lnTo>
                <a:lnTo>
                  <a:pt x="13" y="0"/>
                </a:lnTo>
              </a:path>
            </a:pathLst>
          </a:custGeom>
          <a:solidFill>
            <a:srgbClr val="FFCC66"/>
          </a:solidFill>
          <a:ln w="12700" cap="rnd">
            <a:solidFill>
              <a:srgbClr val="000000"/>
            </a:solidFill>
            <a:round/>
            <a:headEnd/>
            <a:tailEnd/>
          </a:ln>
        </p:spPr>
        <p:txBody>
          <a:bodyPr/>
          <a:lstStyle/>
          <a:p>
            <a:endParaRPr lang="en-US"/>
          </a:p>
        </p:txBody>
      </p:sp>
      <p:sp>
        <p:nvSpPr>
          <p:cNvPr id="182" name="Freeform 30"/>
          <p:cNvSpPr>
            <a:spLocks/>
          </p:cNvSpPr>
          <p:nvPr/>
        </p:nvSpPr>
        <p:spPr bwMode="auto">
          <a:xfrm>
            <a:off x="5118100" y="2324101"/>
            <a:ext cx="890588" cy="733425"/>
          </a:xfrm>
          <a:custGeom>
            <a:avLst/>
            <a:gdLst>
              <a:gd name="T0" fmla="*/ 2147483647 w 561"/>
              <a:gd name="T1" fmla="*/ 0 h 462"/>
              <a:gd name="T2" fmla="*/ 2147483647 w 561"/>
              <a:gd name="T3" fmla="*/ 2147483647 h 462"/>
              <a:gd name="T4" fmla="*/ 0 w 561"/>
              <a:gd name="T5" fmla="*/ 2147483647 h 462"/>
              <a:gd name="T6" fmla="*/ 2147483647 w 561"/>
              <a:gd name="T7" fmla="*/ 2147483647 h 462"/>
              <a:gd name="T8" fmla="*/ 2147483647 w 561"/>
              <a:gd name="T9" fmla="*/ 2147483647 h 462"/>
              <a:gd name="T10" fmla="*/ 2147483647 w 561"/>
              <a:gd name="T11" fmla="*/ 2147483647 h 462"/>
              <a:gd name="T12" fmla="*/ 2147483647 w 561"/>
              <a:gd name="T13" fmla="*/ 0 h 462"/>
              <a:gd name="T14" fmla="*/ 0 60000 65536"/>
              <a:gd name="T15" fmla="*/ 0 60000 65536"/>
              <a:gd name="T16" fmla="*/ 0 60000 65536"/>
              <a:gd name="T17" fmla="*/ 0 60000 65536"/>
              <a:gd name="T18" fmla="*/ 0 60000 65536"/>
              <a:gd name="T19" fmla="*/ 0 60000 65536"/>
              <a:gd name="T20" fmla="*/ 0 60000 65536"/>
              <a:gd name="T21" fmla="*/ 0 w 561"/>
              <a:gd name="T22" fmla="*/ 0 h 462"/>
              <a:gd name="T23" fmla="*/ 561 w 561"/>
              <a:gd name="T24" fmla="*/ 462 h 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1" h="462">
                <a:moveTo>
                  <a:pt x="55" y="0"/>
                </a:moveTo>
                <a:lnTo>
                  <a:pt x="34" y="173"/>
                </a:lnTo>
                <a:lnTo>
                  <a:pt x="0" y="418"/>
                </a:lnTo>
                <a:lnTo>
                  <a:pt x="162" y="431"/>
                </a:lnTo>
                <a:lnTo>
                  <a:pt x="541" y="461"/>
                </a:lnTo>
                <a:lnTo>
                  <a:pt x="560" y="48"/>
                </a:lnTo>
                <a:lnTo>
                  <a:pt x="55" y="0"/>
                </a:lnTo>
              </a:path>
            </a:pathLst>
          </a:custGeom>
          <a:solidFill>
            <a:srgbClr val="00B050"/>
          </a:solidFill>
          <a:ln w="12700">
            <a:solidFill>
              <a:schemeClr val="tx1"/>
            </a:solidFill>
            <a:round/>
            <a:headEnd/>
            <a:tailEnd/>
          </a:ln>
        </p:spPr>
        <p:txBody>
          <a:bodyPr wrap="none" anchor="ctr"/>
          <a:lstStyle/>
          <a:p>
            <a:endParaRPr lang="en-US"/>
          </a:p>
        </p:txBody>
      </p:sp>
      <p:sp>
        <p:nvSpPr>
          <p:cNvPr id="183" name="Freeform 31"/>
          <p:cNvSpPr>
            <a:spLocks/>
          </p:cNvSpPr>
          <p:nvPr/>
        </p:nvSpPr>
        <p:spPr bwMode="auto">
          <a:xfrm>
            <a:off x="5297489" y="3006725"/>
            <a:ext cx="923925" cy="698500"/>
          </a:xfrm>
          <a:custGeom>
            <a:avLst/>
            <a:gdLst>
              <a:gd name="T0" fmla="*/ 2147483647 w 582"/>
              <a:gd name="T1" fmla="*/ 0 h 440"/>
              <a:gd name="T2" fmla="*/ 2147483647 w 582"/>
              <a:gd name="T3" fmla="*/ 2147483647 h 440"/>
              <a:gd name="T4" fmla="*/ 0 w 582"/>
              <a:gd name="T5" fmla="*/ 2147483647 h 440"/>
              <a:gd name="T6" fmla="*/ 2147483647 w 582"/>
              <a:gd name="T7" fmla="*/ 2147483647 h 440"/>
              <a:gd name="T8" fmla="*/ 2147483647 w 582"/>
              <a:gd name="T9" fmla="*/ 2147483647 h 440"/>
              <a:gd name="T10" fmla="*/ 2147483647 w 582"/>
              <a:gd name="T11" fmla="*/ 2147483647 h 440"/>
              <a:gd name="T12" fmla="*/ 2147483647 w 582"/>
              <a:gd name="T13" fmla="*/ 2147483647 h 440"/>
              <a:gd name="T14" fmla="*/ 2147483647 w 582"/>
              <a:gd name="T15" fmla="*/ 2147483647 h 440"/>
              <a:gd name="T16" fmla="*/ 2147483647 w 582"/>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2"/>
              <a:gd name="T28" fmla="*/ 0 h 440"/>
              <a:gd name="T29" fmla="*/ 582 w 582"/>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2" h="440">
                <a:moveTo>
                  <a:pt x="48" y="0"/>
                </a:moveTo>
                <a:lnTo>
                  <a:pt x="19" y="264"/>
                </a:lnTo>
                <a:lnTo>
                  <a:pt x="0" y="415"/>
                </a:lnTo>
                <a:lnTo>
                  <a:pt x="291" y="430"/>
                </a:lnTo>
                <a:lnTo>
                  <a:pt x="568" y="439"/>
                </a:lnTo>
                <a:lnTo>
                  <a:pt x="577" y="234"/>
                </a:lnTo>
                <a:lnTo>
                  <a:pt x="581" y="33"/>
                </a:lnTo>
                <a:lnTo>
                  <a:pt x="423" y="30"/>
                </a:lnTo>
                <a:lnTo>
                  <a:pt x="48" y="0"/>
                </a:lnTo>
              </a:path>
            </a:pathLst>
          </a:custGeom>
          <a:solidFill>
            <a:srgbClr val="00B050"/>
          </a:solidFill>
          <a:ln w="12700" cap="rnd">
            <a:solidFill>
              <a:schemeClr val="tx1"/>
            </a:solidFill>
            <a:round/>
            <a:headEnd/>
            <a:tailEnd/>
          </a:ln>
        </p:spPr>
        <p:txBody>
          <a:bodyPr/>
          <a:lstStyle/>
          <a:p>
            <a:endParaRPr lang="en-US"/>
          </a:p>
        </p:txBody>
      </p:sp>
      <p:sp>
        <p:nvSpPr>
          <p:cNvPr id="184" name="Freeform 32"/>
          <p:cNvSpPr>
            <a:spLocks/>
          </p:cNvSpPr>
          <p:nvPr/>
        </p:nvSpPr>
        <p:spPr bwMode="auto">
          <a:xfrm>
            <a:off x="4470401" y="3595688"/>
            <a:ext cx="836613" cy="944562"/>
          </a:xfrm>
          <a:custGeom>
            <a:avLst/>
            <a:gdLst>
              <a:gd name="T0" fmla="*/ 2147483647 w 527"/>
              <a:gd name="T1" fmla="*/ 0 h 595"/>
              <a:gd name="T2" fmla="*/ 2147483647 w 527"/>
              <a:gd name="T3" fmla="*/ 2147483647 h 595"/>
              <a:gd name="T4" fmla="*/ 2147483647 w 527"/>
              <a:gd name="T5" fmla="*/ 2147483647 h 595"/>
              <a:gd name="T6" fmla="*/ 2147483647 w 527"/>
              <a:gd name="T7" fmla="*/ 2147483647 h 595"/>
              <a:gd name="T8" fmla="*/ 2147483647 w 527"/>
              <a:gd name="T9" fmla="*/ 2147483647 h 595"/>
              <a:gd name="T10" fmla="*/ 2147483647 w 527"/>
              <a:gd name="T11" fmla="*/ 2147483647 h 595"/>
              <a:gd name="T12" fmla="*/ 2147483647 w 527"/>
              <a:gd name="T13" fmla="*/ 2147483647 h 595"/>
              <a:gd name="T14" fmla="*/ 2147483647 w 527"/>
              <a:gd name="T15" fmla="*/ 2147483647 h 595"/>
              <a:gd name="T16" fmla="*/ 2147483647 w 527"/>
              <a:gd name="T17" fmla="*/ 2147483647 h 595"/>
              <a:gd name="T18" fmla="*/ 2147483647 w 527"/>
              <a:gd name="T19" fmla="*/ 2147483647 h 595"/>
              <a:gd name="T20" fmla="*/ 2147483647 w 527"/>
              <a:gd name="T21" fmla="*/ 2147483647 h 595"/>
              <a:gd name="T22" fmla="*/ 0 w 527"/>
              <a:gd name="T23" fmla="*/ 2147483647 h 595"/>
              <a:gd name="T24" fmla="*/ 2147483647 w 527"/>
              <a:gd name="T25" fmla="*/ 2147483647 h 595"/>
              <a:gd name="T26" fmla="*/ 2147483647 w 527"/>
              <a:gd name="T27" fmla="*/ 2147483647 h 595"/>
              <a:gd name="T28" fmla="*/ 2147483647 w 527"/>
              <a:gd name="T29" fmla="*/ 2147483647 h 595"/>
              <a:gd name="T30" fmla="*/ 2147483647 w 527"/>
              <a:gd name="T31" fmla="*/ 0 h 5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7"/>
              <a:gd name="T49" fmla="*/ 0 h 595"/>
              <a:gd name="T50" fmla="*/ 527 w 527"/>
              <a:gd name="T51" fmla="*/ 595 h 5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7" h="595">
                <a:moveTo>
                  <a:pt x="134" y="0"/>
                </a:moveTo>
                <a:lnTo>
                  <a:pt x="123" y="76"/>
                </a:lnTo>
                <a:lnTo>
                  <a:pt x="78" y="67"/>
                </a:lnTo>
                <a:lnTo>
                  <a:pt x="81" y="168"/>
                </a:lnTo>
                <a:lnTo>
                  <a:pt x="59" y="187"/>
                </a:lnTo>
                <a:lnTo>
                  <a:pt x="91" y="248"/>
                </a:lnTo>
                <a:lnTo>
                  <a:pt x="59" y="275"/>
                </a:lnTo>
                <a:lnTo>
                  <a:pt x="41" y="320"/>
                </a:lnTo>
                <a:lnTo>
                  <a:pt x="16" y="364"/>
                </a:lnTo>
                <a:lnTo>
                  <a:pt x="34" y="389"/>
                </a:lnTo>
                <a:lnTo>
                  <a:pt x="3" y="399"/>
                </a:lnTo>
                <a:lnTo>
                  <a:pt x="0" y="440"/>
                </a:lnTo>
                <a:lnTo>
                  <a:pt x="295" y="591"/>
                </a:lnTo>
                <a:lnTo>
                  <a:pt x="463" y="594"/>
                </a:lnTo>
                <a:lnTo>
                  <a:pt x="526" y="45"/>
                </a:lnTo>
                <a:lnTo>
                  <a:pt x="134" y="0"/>
                </a:lnTo>
              </a:path>
            </a:pathLst>
          </a:custGeom>
          <a:solidFill>
            <a:srgbClr val="00B050"/>
          </a:solidFill>
          <a:ln w="12700" cap="rnd">
            <a:solidFill>
              <a:srgbClr val="000000"/>
            </a:solidFill>
            <a:round/>
            <a:headEnd/>
            <a:tailEnd/>
          </a:ln>
        </p:spPr>
        <p:txBody>
          <a:bodyPr/>
          <a:lstStyle/>
          <a:p>
            <a:endParaRPr lang="en-US"/>
          </a:p>
        </p:txBody>
      </p:sp>
      <p:sp>
        <p:nvSpPr>
          <p:cNvPr id="185" name="Freeform 33"/>
          <p:cNvSpPr>
            <a:spLocks/>
          </p:cNvSpPr>
          <p:nvPr/>
        </p:nvSpPr>
        <p:spPr bwMode="auto">
          <a:xfrm>
            <a:off x="5195889" y="3659189"/>
            <a:ext cx="892175" cy="896937"/>
          </a:xfrm>
          <a:custGeom>
            <a:avLst/>
            <a:gdLst>
              <a:gd name="T0" fmla="*/ 2147483647 w 561"/>
              <a:gd name="T1" fmla="*/ 0 h 565"/>
              <a:gd name="T2" fmla="*/ 2147483647 w 561"/>
              <a:gd name="T3" fmla="*/ 2147483647 h 565"/>
              <a:gd name="T4" fmla="*/ 2147483647 w 561"/>
              <a:gd name="T5" fmla="*/ 2147483647 h 565"/>
              <a:gd name="T6" fmla="*/ 2147483647 w 561"/>
              <a:gd name="T7" fmla="*/ 2147483647 h 565"/>
              <a:gd name="T8" fmla="*/ 2147483647 w 561"/>
              <a:gd name="T9" fmla="*/ 2147483647 h 565"/>
              <a:gd name="T10" fmla="*/ 2147483647 w 561"/>
              <a:gd name="T11" fmla="*/ 2147483647 h 565"/>
              <a:gd name="T12" fmla="*/ 2147483647 w 561"/>
              <a:gd name="T13" fmla="*/ 2147483647 h 565"/>
              <a:gd name="T14" fmla="*/ 2147483647 w 561"/>
              <a:gd name="T15" fmla="*/ 2147483647 h 565"/>
              <a:gd name="T16" fmla="*/ 0 w 561"/>
              <a:gd name="T17" fmla="*/ 2147483647 h 565"/>
              <a:gd name="T18" fmla="*/ 2147483647 w 561"/>
              <a:gd name="T19" fmla="*/ 2147483647 h 565"/>
              <a:gd name="T20" fmla="*/ 2147483647 w 561"/>
              <a:gd name="T21" fmla="*/ 0 h 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1"/>
              <a:gd name="T34" fmla="*/ 0 h 565"/>
              <a:gd name="T35" fmla="*/ 561 w 561"/>
              <a:gd name="T36" fmla="*/ 565 h 5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1" h="565">
                <a:moveTo>
                  <a:pt x="68" y="0"/>
                </a:moveTo>
                <a:lnTo>
                  <a:pt x="560" y="22"/>
                </a:lnTo>
                <a:lnTo>
                  <a:pt x="536" y="522"/>
                </a:lnTo>
                <a:lnTo>
                  <a:pt x="376" y="513"/>
                </a:lnTo>
                <a:lnTo>
                  <a:pt x="226" y="509"/>
                </a:lnTo>
                <a:lnTo>
                  <a:pt x="226" y="528"/>
                </a:lnTo>
                <a:lnTo>
                  <a:pt x="101" y="528"/>
                </a:lnTo>
                <a:lnTo>
                  <a:pt x="94" y="564"/>
                </a:lnTo>
                <a:lnTo>
                  <a:pt x="0" y="552"/>
                </a:lnTo>
                <a:lnTo>
                  <a:pt x="53" y="130"/>
                </a:lnTo>
                <a:lnTo>
                  <a:pt x="68" y="0"/>
                </a:lnTo>
              </a:path>
            </a:pathLst>
          </a:custGeom>
          <a:solidFill>
            <a:srgbClr val="FFCC66"/>
          </a:solidFill>
          <a:ln w="12700" cap="rnd">
            <a:solidFill>
              <a:srgbClr val="000000"/>
            </a:solidFill>
            <a:round/>
            <a:headEnd/>
            <a:tailEnd/>
          </a:ln>
        </p:spPr>
        <p:txBody>
          <a:bodyPr/>
          <a:lstStyle/>
          <a:p>
            <a:endParaRPr lang="en-US"/>
          </a:p>
        </p:txBody>
      </p:sp>
      <p:sp>
        <p:nvSpPr>
          <p:cNvPr id="186" name="Freeform 34"/>
          <p:cNvSpPr>
            <a:spLocks/>
          </p:cNvSpPr>
          <p:nvPr/>
        </p:nvSpPr>
        <p:spPr bwMode="auto">
          <a:xfrm>
            <a:off x="5551489" y="3794126"/>
            <a:ext cx="1800225" cy="1692275"/>
          </a:xfrm>
          <a:custGeom>
            <a:avLst/>
            <a:gdLst>
              <a:gd name="T0" fmla="*/ 2147483647 w 1134"/>
              <a:gd name="T1" fmla="*/ 0 h 1066"/>
              <a:gd name="T2" fmla="*/ 2147483647 w 1134"/>
              <a:gd name="T3" fmla="*/ 2147483647 h 1066"/>
              <a:gd name="T4" fmla="*/ 2147483647 w 1134"/>
              <a:gd name="T5" fmla="*/ 2147483647 h 1066"/>
              <a:gd name="T6" fmla="*/ 2147483647 w 1134"/>
              <a:gd name="T7" fmla="*/ 2147483647 h 1066"/>
              <a:gd name="T8" fmla="*/ 2147483647 w 1134"/>
              <a:gd name="T9" fmla="*/ 2147483647 h 1066"/>
              <a:gd name="T10" fmla="*/ 2147483647 w 1134"/>
              <a:gd name="T11" fmla="*/ 2147483647 h 1066"/>
              <a:gd name="T12" fmla="*/ 2147483647 w 1134"/>
              <a:gd name="T13" fmla="*/ 2147483647 h 1066"/>
              <a:gd name="T14" fmla="*/ 2147483647 w 1134"/>
              <a:gd name="T15" fmla="*/ 2147483647 h 1066"/>
              <a:gd name="T16" fmla="*/ 2147483647 w 1134"/>
              <a:gd name="T17" fmla="*/ 2147483647 h 1066"/>
              <a:gd name="T18" fmla="*/ 2147483647 w 1134"/>
              <a:gd name="T19" fmla="*/ 2147483647 h 1066"/>
              <a:gd name="T20" fmla="*/ 2147483647 w 1134"/>
              <a:gd name="T21" fmla="*/ 2147483647 h 1066"/>
              <a:gd name="T22" fmla="*/ 2147483647 w 1134"/>
              <a:gd name="T23" fmla="*/ 2147483647 h 1066"/>
              <a:gd name="T24" fmla="*/ 2147483647 w 1134"/>
              <a:gd name="T25" fmla="*/ 2147483647 h 1066"/>
              <a:gd name="T26" fmla="*/ 2147483647 w 1134"/>
              <a:gd name="T27" fmla="*/ 2147483647 h 1066"/>
              <a:gd name="T28" fmla="*/ 2147483647 w 1134"/>
              <a:gd name="T29" fmla="*/ 2147483647 h 1066"/>
              <a:gd name="T30" fmla="*/ 2147483647 w 1134"/>
              <a:gd name="T31" fmla="*/ 2147483647 h 1066"/>
              <a:gd name="T32" fmla="*/ 2147483647 w 1134"/>
              <a:gd name="T33" fmla="*/ 2147483647 h 1066"/>
              <a:gd name="T34" fmla="*/ 2147483647 w 1134"/>
              <a:gd name="T35" fmla="*/ 2147483647 h 1066"/>
              <a:gd name="T36" fmla="*/ 2147483647 w 1134"/>
              <a:gd name="T37" fmla="*/ 2147483647 h 1066"/>
              <a:gd name="T38" fmla="*/ 2147483647 w 1134"/>
              <a:gd name="T39" fmla="*/ 2147483647 h 1066"/>
              <a:gd name="T40" fmla="*/ 2147483647 w 1134"/>
              <a:gd name="T41" fmla="*/ 2147483647 h 1066"/>
              <a:gd name="T42" fmla="*/ 2147483647 w 1134"/>
              <a:gd name="T43" fmla="*/ 2147483647 h 1066"/>
              <a:gd name="T44" fmla="*/ 2147483647 w 1134"/>
              <a:gd name="T45" fmla="*/ 2147483647 h 1066"/>
              <a:gd name="T46" fmla="*/ 2147483647 w 1134"/>
              <a:gd name="T47" fmla="*/ 2147483647 h 1066"/>
              <a:gd name="T48" fmla="*/ 2147483647 w 1134"/>
              <a:gd name="T49" fmla="*/ 2147483647 h 1066"/>
              <a:gd name="T50" fmla="*/ 2147483647 w 1134"/>
              <a:gd name="T51" fmla="*/ 2147483647 h 1066"/>
              <a:gd name="T52" fmla="*/ 2147483647 w 1134"/>
              <a:gd name="T53" fmla="*/ 2147483647 h 1066"/>
              <a:gd name="T54" fmla="*/ 2147483647 w 1134"/>
              <a:gd name="T55" fmla="*/ 2147483647 h 1066"/>
              <a:gd name="T56" fmla="*/ 2147483647 w 1134"/>
              <a:gd name="T57" fmla="*/ 2147483647 h 1066"/>
              <a:gd name="T58" fmla="*/ 2147483647 w 1134"/>
              <a:gd name="T59" fmla="*/ 2147483647 h 1066"/>
              <a:gd name="T60" fmla="*/ 2147483647 w 1134"/>
              <a:gd name="T61" fmla="*/ 2147483647 h 1066"/>
              <a:gd name="T62" fmla="*/ 2147483647 w 1134"/>
              <a:gd name="T63" fmla="*/ 2147483647 h 1066"/>
              <a:gd name="T64" fmla="*/ 2147483647 w 1134"/>
              <a:gd name="T65" fmla="*/ 2147483647 h 1066"/>
              <a:gd name="T66" fmla="*/ 2147483647 w 1134"/>
              <a:gd name="T67" fmla="*/ 2147483647 h 1066"/>
              <a:gd name="T68" fmla="*/ 2147483647 w 1134"/>
              <a:gd name="T69" fmla="*/ 2147483647 h 1066"/>
              <a:gd name="T70" fmla="*/ 2147483647 w 1134"/>
              <a:gd name="T71" fmla="*/ 2147483647 h 1066"/>
              <a:gd name="T72" fmla="*/ 2147483647 w 1134"/>
              <a:gd name="T73" fmla="*/ 2147483647 h 1066"/>
              <a:gd name="T74" fmla="*/ 2147483647 w 1134"/>
              <a:gd name="T75" fmla="*/ 2147483647 h 1066"/>
              <a:gd name="T76" fmla="*/ 2147483647 w 1134"/>
              <a:gd name="T77" fmla="*/ 2147483647 h 1066"/>
              <a:gd name="T78" fmla="*/ 2147483647 w 1134"/>
              <a:gd name="T79" fmla="*/ 2147483647 h 1066"/>
              <a:gd name="T80" fmla="*/ 2147483647 w 1134"/>
              <a:gd name="T81" fmla="*/ 2147483647 h 1066"/>
              <a:gd name="T82" fmla="*/ 2147483647 w 1134"/>
              <a:gd name="T83" fmla="*/ 2147483647 h 1066"/>
              <a:gd name="T84" fmla="*/ 2147483647 w 1134"/>
              <a:gd name="T85" fmla="*/ 2147483647 h 1066"/>
              <a:gd name="T86" fmla="*/ 2147483647 w 1134"/>
              <a:gd name="T87" fmla="*/ 2147483647 h 1066"/>
              <a:gd name="T88" fmla="*/ 2147483647 w 1134"/>
              <a:gd name="T89" fmla="*/ 2147483647 h 1066"/>
              <a:gd name="T90" fmla="*/ 2147483647 w 1134"/>
              <a:gd name="T91" fmla="*/ 2147483647 h 1066"/>
              <a:gd name="T92" fmla="*/ 0 w 1134"/>
              <a:gd name="T93" fmla="*/ 2147483647 h 1066"/>
              <a:gd name="T94" fmla="*/ 0 w 1134"/>
              <a:gd name="T95" fmla="*/ 2147483647 h 1066"/>
              <a:gd name="T96" fmla="*/ 2147483647 w 1134"/>
              <a:gd name="T97" fmla="*/ 2147483647 h 1066"/>
              <a:gd name="T98" fmla="*/ 2147483647 w 1134"/>
              <a:gd name="T99" fmla="*/ 2147483647 h 1066"/>
              <a:gd name="T100" fmla="*/ 2147483647 w 1134"/>
              <a:gd name="T101" fmla="*/ 0 h 10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34"/>
              <a:gd name="T154" fmla="*/ 0 h 1066"/>
              <a:gd name="T155" fmla="*/ 1134 w 1134"/>
              <a:gd name="T156" fmla="*/ 1066 h 10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34" h="1066">
                <a:moveTo>
                  <a:pt x="329" y="0"/>
                </a:moveTo>
                <a:lnTo>
                  <a:pt x="578" y="9"/>
                </a:lnTo>
                <a:lnTo>
                  <a:pt x="578" y="203"/>
                </a:lnTo>
                <a:lnTo>
                  <a:pt x="706" y="257"/>
                </a:lnTo>
                <a:lnTo>
                  <a:pt x="741" y="239"/>
                </a:lnTo>
                <a:lnTo>
                  <a:pt x="825" y="281"/>
                </a:lnTo>
                <a:lnTo>
                  <a:pt x="875" y="278"/>
                </a:lnTo>
                <a:lnTo>
                  <a:pt x="972" y="236"/>
                </a:lnTo>
                <a:lnTo>
                  <a:pt x="1027" y="276"/>
                </a:lnTo>
                <a:lnTo>
                  <a:pt x="1076" y="287"/>
                </a:lnTo>
                <a:lnTo>
                  <a:pt x="1076" y="445"/>
                </a:lnTo>
                <a:lnTo>
                  <a:pt x="1133" y="542"/>
                </a:lnTo>
                <a:lnTo>
                  <a:pt x="1120" y="677"/>
                </a:lnTo>
                <a:lnTo>
                  <a:pt x="1058" y="730"/>
                </a:lnTo>
                <a:lnTo>
                  <a:pt x="1045" y="681"/>
                </a:lnTo>
                <a:lnTo>
                  <a:pt x="1027" y="704"/>
                </a:lnTo>
                <a:lnTo>
                  <a:pt x="1041" y="735"/>
                </a:lnTo>
                <a:lnTo>
                  <a:pt x="930" y="816"/>
                </a:lnTo>
                <a:lnTo>
                  <a:pt x="904" y="820"/>
                </a:lnTo>
                <a:lnTo>
                  <a:pt x="847" y="860"/>
                </a:lnTo>
                <a:lnTo>
                  <a:pt x="847" y="883"/>
                </a:lnTo>
                <a:lnTo>
                  <a:pt x="829" y="887"/>
                </a:lnTo>
                <a:lnTo>
                  <a:pt x="842" y="914"/>
                </a:lnTo>
                <a:lnTo>
                  <a:pt x="812" y="954"/>
                </a:lnTo>
                <a:lnTo>
                  <a:pt x="829" y="1013"/>
                </a:lnTo>
                <a:lnTo>
                  <a:pt x="847" y="1029"/>
                </a:lnTo>
                <a:lnTo>
                  <a:pt x="842" y="1065"/>
                </a:lnTo>
                <a:lnTo>
                  <a:pt x="798" y="1065"/>
                </a:lnTo>
                <a:lnTo>
                  <a:pt x="759" y="1047"/>
                </a:lnTo>
                <a:lnTo>
                  <a:pt x="732" y="1052"/>
                </a:lnTo>
                <a:lnTo>
                  <a:pt x="644" y="1020"/>
                </a:lnTo>
                <a:lnTo>
                  <a:pt x="605" y="901"/>
                </a:lnTo>
                <a:lnTo>
                  <a:pt x="544" y="842"/>
                </a:lnTo>
                <a:lnTo>
                  <a:pt x="490" y="735"/>
                </a:lnTo>
                <a:lnTo>
                  <a:pt x="465" y="724"/>
                </a:lnTo>
                <a:lnTo>
                  <a:pt x="436" y="698"/>
                </a:lnTo>
                <a:lnTo>
                  <a:pt x="408" y="698"/>
                </a:lnTo>
                <a:lnTo>
                  <a:pt x="365" y="689"/>
                </a:lnTo>
                <a:lnTo>
                  <a:pt x="333" y="698"/>
                </a:lnTo>
                <a:lnTo>
                  <a:pt x="311" y="751"/>
                </a:lnTo>
                <a:lnTo>
                  <a:pt x="277" y="760"/>
                </a:lnTo>
                <a:lnTo>
                  <a:pt x="205" y="718"/>
                </a:lnTo>
                <a:lnTo>
                  <a:pt x="163" y="668"/>
                </a:lnTo>
                <a:lnTo>
                  <a:pt x="156" y="606"/>
                </a:lnTo>
                <a:lnTo>
                  <a:pt x="125" y="565"/>
                </a:lnTo>
                <a:lnTo>
                  <a:pt x="53" y="506"/>
                </a:lnTo>
                <a:lnTo>
                  <a:pt x="0" y="447"/>
                </a:lnTo>
                <a:lnTo>
                  <a:pt x="0" y="421"/>
                </a:lnTo>
                <a:lnTo>
                  <a:pt x="172" y="423"/>
                </a:lnTo>
                <a:lnTo>
                  <a:pt x="311" y="435"/>
                </a:lnTo>
                <a:lnTo>
                  <a:pt x="329" y="0"/>
                </a:lnTo>
              </a:path>
            </a:pathLst>
          </a:custGeom>
          <a:solidFill>
            <a:srgbClr val="00B050"/>
          </a:solidFill>
          <a:ln w="12700" cap="rnd">
            <a:solidFill>
              <a:schemeClr val="tx1"/>
            </a:solidFill>
            <a:round/>
            <a:headEnd/>
            <a:tailEnd/>
          </a:ln>
        </p:spPr>
        <p:txBody>
          <a:bodyPr/>
          <a:lstStyle/>
          <a:p>
            <a:endParaRPr lang="en-US"/>
          </a:p>
        </p:txBody>
      </p:sp>
      <p:sp>
        <p:nvSpPr>
          <p:cNvPr id="187" name="Freeform 35"/>
          <p:cNvSpPr>
            <a:spLocks/>
          </p:cNvSpPr>
          <p:nvPr/>
        </p:nvSpPr>
        <p:spPr bwMode="auto">
          <a:xfrm>
            <a:off x="6007100" y="1731964"/>
            <a:ext cx="863600" cy="517525"/>
          </a:xfrm>
          <a:custGeom>
            <a:avLst/>
            <a:gdLst>
              <a:gd name="T0" fmla="*/ 2147483647 w 544"/>
              <a:gd name="T1" fmla="*/ 0 h 326"/>
              <a:gd name="T2" fmla="*/ 2147483647 w 544"/>
              <a:gd name="T3" fmla="*/ 2147483647 h 326"/>
              <a:gd name="T4" fmla="*/ 2147483647 w 544"/>
              <a:gd name="T5" fmla="*/ 2147483647 h 326"/>
              <a:gd name="T6" fmla="*/ 2147483647 w 544"/>
              <a:gd name="T7" fmla="*/ 2147483647 h 326"/>
              <a:gd name="T8" fmla="*/ 2147483647 w 544"/>
              <a:gd name="T9" fmla="*/ 2147483647 h 326"/>
              <a:gd name="T10" fmla="*/ 2147483647 w 544"/>
              <a:gd name="T11" fmla="*/ 2147483647 h 326"/>
              <a:gd name="T12" fmla="*/ 2147483647 w 544"/>
              <a:gd name="T13" fmla="*/ 2147483647 h 326"/>
              <a:gd name="T14" fmla="*/ 0 w 544"/>
              <a:gd name="T15" fmla="*/ 2147483647 h 326"/>
              <a:gd name="T16" fmla="*/ 2147483647 w 544"/>
              <a:gd name="T17" fmla="*/ 0 h 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326"/>
              <a:gd name="T29" fmla="*/ 544 w 544"/>
              <a:gd name="T30" fmla="*/ 326 h 3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326">
                <a:moveTo>
                  <a:pt x="1" y="0"/>
                </a:moveTo>
                <a:lnTo>
                  <a:pt x="455" y="10"/>
                </a:lnTo>
                <a:lnTo>
                  <a:pt x="489" y="105"/>
                </a:lnTo>
                <a:lnTo>
                  <a:pt x="521" y="178"/>
                </a:lnTo>
                <a:lnTo>
                  <a:pt x="543" y="298"/>
                </a:lnTo>
                <a:lnTo>
                  <a:pt x="530" y="325"/>
                </a:lnTo>
                <a:lnTo>
                  <a:pt x="362" y="321"/>
                </a:lnTo>
                <a:lnTo>
                  <a:pt x="0" y="315"/>
                </a:lnTo>
                <a:lnTo>
                  <a:pt x="1" y="0"/>
                </a:lnTo>
              </a:path>
            </a:pathLst>
          </a:custGeom>
          <a:solidFill>
            <a:srgbClr val="FFCC66"/>
          </a:solidFill>
          <a:ln w="12700" cap="rnd">
            <a:solidFill>
              <a:srgbClr val="000000"/>
            </a:solidFill>
            <a:round/>
            <a:headEnd/>
            <a:tailEnd/>
          </a:ln>
        </p:spPr>
        <p:txBody>
          <a:bodyPr/>
          <a:lstStyle/>
          <a:p>
            <a:endParaRPr lang="en-US"/>
          </a:p>
        </p:txBody>
      </p:sp>
      <p:sp>
        <p:nvSpPr>
          <p:cNvPr id="188" name="Freeform 36"/>
          <p:cNvSpPr>
            <a:spLocks/>
          </p:cNvSpPr>
          <p:nvPr/>
        </p:nvSpPr>
        <p:spPr bwMode="auto">
          <a:xfrm>
            <a:off x="5981700" y="2230439"/>
            <a:ext cx="909638" cy="600075"/>
          </a:xfrm>
          <a:custGeom>
            <a:avLst/>
            <a:gdLst>
              <a:gd name="T0" fmla="*/ 2147483647 w 573"/>
              <a:gd name="T1" fmla="*/ 0 h 378"/>
              <a:gd name="T2" fmla="*/ 2147483647 w 573"/>
              <a:gd name="T3" fmla="*/ 2147483647 h 378"/>
              <a:gd name="T4" fmla="*/ 0 w 573"/>
              <a:gd name="T5" fmla="*/ 2147483647 h 378"/>
              <a:gd name="T6" fmla="*/ 2147483647 w 573"/>
              <a:gd name="T7" fmla="*/ 2147483647 h 378"/>
              <a:gd name="T8" fmla="*/ 2147483647 w 573"/>
              <a:gd name="T9" fmla="*/ 2147483647 h 378"/>
              <a:gd name="T10" fmla="*/ 2147483647 w 573"/>
              <a:gd name="T11" fmla="*/ 2147483647 h 378"/>
              <a:gd name="T12" fmla="*/ 2147483647 w 573"/>
              <a:gd name="T13" fmla="*/ 2147483647 h 378"/>
              <a:gd name="T14" fmla="*/ 2147483647 w 573"/>
              <a:gd name="T15" fmla="*/ 2147483647 h 378"/>
              <a:gd name="T16" fmla="*/ 2147483647 w 573"/>
              <a:gd name="T17" fmla="*/ 2147483647 h 378"/>
              <a:gd name="T18" fmla="*/ 2147483647 w 573"/>
              <a:gd name="T19" fmla="*/ 2147483647 h 378"/>
              <a:gd name="T20" fmla="*/ 2147483647 w 573"/>
              <a:gd name="T21" fmla="*/ 2147483647 h 378"/>
              <a:gd name="T22" fmla="*/ 2147483647 w 573"/>
              <a:gd name="T23" fmla="*/ 2147483647 h 378"/>
              <a:gd name="T24" fmla="*/ 2147483647 w 573"/>
              <a:gd name="T25" fmla="*/ 2147483647 h 378"/>
              <a:gd name="T26" fmla="*/ 2147483647 w 573"/>
              <a:gd name="T27" fmla="*/ 0 h 3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3"/>
              <a:gd name="T43" fmla="*/ 0 h 378"/>
              <a:gd name="T44" fmla="*/ 573 w 573"/>
              <a:gd name="T45" fmla="*/ 378 h 3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3" h="378">
                <a:moveTo>
                  <a:pt x="10" y="0"/>
                </a:moveTo>
                <a:lnTo>
                  <a:pt x="9" y="148"/>
                </a:lnTo>
                <a:lnTo>
                  <a:pt x="0" y="317"/>
                </a:lnTo>
                <a:lnTo>
                  <a:pt x="415" y="323"/>
                </a:lnTo>
                <a:lnTo>
                  <a:pt x="459" y="347"/>
                </a:lnTo>
                <a:lnTo>
                  <a:pt x="490" y="314"/>
                </a:lnTo>
                <a:lnTo>
                  <a:pt x="572" y="377"/>
                </a:lnTo>
                <a:lnTo>
                  <a:pt x="560" y="311"/>
                </a:lnTo>
                <a:lnTo>
                  <a:pt x="568" y="264"/>
                </a:lnTo>
                <a:lnTo>
                  <a:pt x="572" y="91"/>
                </a:lnTo>
                <a:lnTo>
                  <a:pt x="535" y="54"/>
                </a:lnTo>
                <a:lnTo>
                  <a:pt x="550" y="6"/>
                </a:lnTo>
                <a:lnTo>
                  <a:pt x="279" y="4"/>
                </a:lnTo>
                <a:lnTo>
                  <a:pt x="10" y="0"/>
                </a:lnTo>
              </a:path>
            </a:pathLst>
          </a:custGeom>
          <a:solidFill>
            <a:srgbClr val="FFFFFF"/>
          </a:solidFill>
          <a:ln w="12700" cap="rnd">
            <a:solidFill>
              <a:srgbClr val="000000"/>
            </a:solidFill>
            <a:round/>
            <a:headEnd/>
            <a:tailEnd/>
          </a:ln>
        </p:spPr>
        <p:txBody>
          <a:bodyPr/>
          <a:lstStyle/>
          <a:p>
            <a:endParaRPr lang="en-US"/>
          </a:p>
        </p:txBody>
      </p:sp>
      <p:sp>
        <p:nvSpPr>
          <p:cNvPr id="189" name="Freeform 37"/>
          <p:cNvSpPr>
            <a:spLocks/>
          </p:cNvSpPr>
          <p:nvPr/>
        </p:nvSpPr>
        <p:spPr bwMode="auto">
          <a:xfrm>
            <a:off x="5967414" y="2727326"/>
            <a:ext cx="1087437" cy="500063"/>
          </a:xfrm>
          <a:custGeom>
            <a:avLst/>
            <a:gdLst>
              <a:gd name="T0" fmla="*/ 2147483647 w 685"/>
              <a:gd name="T1" fmla="*/ 0 h 315"/>
              <a:gd name="T2" fmla="*/ 0 w 685"/>
              <a:gd name="T3" fmla="*/ 2147483647 h 315"/>
              <a:gd name="T4" fmla="*/ 2147483647 w 685"/>
              <a:gd name="T5" fmla="*/ 2147483647 h 315"/>
              <a:gd name="T6" fmla="*/ 2147483647 w 685"/>
              <a:gd name="T7" fmla="*/ 2147483647 h 315"/>
              <a:gd name="T8" fmla="*/ 2147483647 w 685"/>
              <a:gd name="T9" fmla="*/ 2147483647 h 315"/>
              <a:gd name="T10" fmla="*/ 2147483647 w 685"/>
              <a:gd name="T11" fmla="*/ 2147483647 h 315"/>
              <a:gd name="T12" fmla="*/ 2147483647 w 685"/>
              <a:gd name="T13" fmla="*/ 2147483647 h 315"/>
              <a:gd name="T14" fmla="*/ 2147483647 w 685"/>
              <a:gd name="T15" fmla="*/ 2147483647 h 315"/>
              <a:gd name="T16" fmla="*/ 2147483647 w 685"/>
              <a:gd name="T17" fmla="*/ 2147483647 h 315"/>
              <a:gd name="T18" fmla="*/ 2147483647 w 685"/>
              <a:gd name="T19" fmla="*/ 2147483647 h 315"/>
              <a:gd name="T20" fmla="*/ 2147483647 w 685"/>
              <a:gd name="T21" fmla="*/ 2147483647 h 315"/>
              <a:gd name="T22" fmla="*/ 2147483647 w 685"/>
              <a:gd name="T23" fmla="*/ 2147483647 h 315"/>
              <a:gd name="T24" fmla="*/ 2147483647 w 685"/>
              <a:gd name="T25" fmla="*/ 2147483647 h 315"/>
              <a:gd name="T26" fmla="*/ 2147483647 w 685"/>
              <a:gd name="T27" fmla="*/ 2147483647 h 315"/>
              <a:gd name="T28" fmla="*/ 2147483647 w 685"/>
              <a:gd name="T29" fmla="*/ 0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5"/>
              <a:gd name="T46" fmla="*/ 0 h 315"/>
              <a:gd name="T47" fmla="*/ 685 w 685"/>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5" h="315">
                <a:moveTo>
                  <a:pt x="7" y="0"/>
                </a:moveTo>
                <a:lnTo>
                  <a:pt x="0" y="208"/>
                </a:lnTo>
                <a:lnTo>
                  <a:pt x="154" y="212"/>
                </a:lnTo>
                <a:lnTo>
                  <a:pt x="153" y="314"/>
                </a:lnTo>
                <a:lnTo>
                  <a:pt x="360" y="311"/>
                </a:lnTo>
                <a:lnTo>
                  <a:pt x="547" y="308"/>
                </a:lnTo>
                <a:lnTo>
                  <a:pt x="684" y="311"/>
                </a:lnTo>
                <a:lnTo>
                  <a:pt x="641" y="223"/>
                </a:lnTo>
                <a:lnTo>
                  <a:pt x="612" y="141"/>
                </a:lnTo>
                <a:lnTo>
                  <a:pt x="580" y="55"/>
                </a:lnTo>
                <a:lnTo>
                  <a:pt x="502" y="1"/>
                </a:lnTo>
                <a:lnTo>
                  <a:pt x="466" y="33"/>
                </a:lnTo>
                <a:lnTo>
                  <a:pt x="424" y="10"/>
                </a:lnTo>
                <a:lnTo>
                  <a:pt x="238" y="4"/>
                </a:lnTo>
                <a:lnTo>
                  <a:pt x="7" y="0"/>
                </a:lnTo>
              </a:path>
            </a:pathLst>
          </a:custGeom>
          <a:solidFill>
            <a:srgbClr val="FFCC66"/>
          </a:solidFill>
          <a:ln w="12700" cap="rnd">
            <a:solidFill>
              <a:srgbClr val="000000"/>
            </a:solidFill>
            <a:round/>
            <a:headEnd/>
            <a:tailEnd/>
          </a:ln>
        </p:spPr>
        <p:txBody>
          <a:bodyPr/>
          <a:lstStyle/>
          <a:p>
            <a:endParaRPr lang="en-US"/>
          </a:p>
        </p:txBody>
      </p:sp>
      <p:sp>
        <p:nvSpPr>
          <p:cNvPr id="190" name="Freeform 38"/>
          <p:cNvSpPr>
            <a:spLocks/>
          </p:cNvSpPr>
          <p:nvPr/>
        </p:nvSpPr>
        <p:spPr bwMode="auto">
          <a:xfrm>
            <a:off x="6202363" y="3216275"/>
            <a:ext cx="952500" cy="490538"/>
          </a:xfrm>
          <a:custGeom>
            <a:avLst/>
            <a:gdLst>
              <a:gd name="T0" fmla="*/ 2147483647 w 599"/>
              <a:gd name="T1" fmla="*/ 2147483647 h 309"/>
              <a:gd name="T2" fmla="*/ 2147483647 w 599"/>
              <a:gd name="T3" fmla="*/ 2147483647 h 309"/>
              <a:gd name="T4" fmla="*/ 0 w 599"/>
              <a:gd name="T5" fmla="*/ 2147483647 h 309"/>
              <a:gd name="T6" fmla="*/ 2147483647 w 599"/>
              <a:gd name="T7" fmla="*/ 2147483647 h 309"/>
              <a:gd name="T8" fmla="*/ 2147483647 w 599"/>
              <a:gd name="T9" fmla="*/ 2147483647 h 309"/>
              <a:gd name="T10" fmla="*/ 2147483647 w 599"/>
              <a:gd name="T11" fmla="*/ 2147483647 h 309"/>
              <a:gd name="T12" fmla="*/ 2147483647 w 599"/>
              <a:gd name="T13" fmla="*/ 2147483647 h 309"/>
              <a:gd name="T14" fmla="*/ 2147483647 w 599"/>
              <a:gd name="T15" fmla="*/ 2147483647 h 309"/>
              <a:gd name="T16" fmla="*/ 2147483647 w 599"/>
              <a:gd name="T17" fmla="*/ 0 h 309"/>
              <a:gd name="T18" fmla="*/ 2147483647 w 599"/>
              <a:gd name="T19" fmla="*/ 2147483647 h 309"/>
              <a:gd name="T20" fmla="*/ 2147483647 w 599"/>
              <a:gd name="T21" fmla="*/ 2147483647 h 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9"/>
              <a:gd name="T34" fmla="*/ 0 h 309"/>
              <a:gd name="T35" fmla="*/ 599 w 599"/>
              <a:gd name="T36" fmla="*/ 309 h 3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9" h="309">
                <a:moveTo>
                  <a:pt x="6" y="3"/>
                </a:moveTo>
                <a:lnTo>
                  <a:pt x="4" y="181"/>
                </a:lnTo>
                <a:lnTo>
                  <a:pt x="0" y="305"/>
                </a:lnTo>
                <a:lnTo>
                  <a:pt x="598" y="308"/>
                </a:lnTo>
                <a:lnTo>
                  <a:pt x="586" y="148"/>
                </a:lnTo>
                <a:lnTo>
                  <a:pt x="586" y="87"/>
                </a:lnTo>
                <a:lnTo>
                  <a:pt x="538" y="50"/>
                </a:lnTo>
                <a:lnTo>
                  <a:pt x="553" y="18"/>
                </a:lnTo>
                <a:lnTo>
                  <a:pt x="532" y="0"/>
                </a:lnTo>
                <a:lnTo>
                  <a:pt x="260" y="3"/>
                </a:lnTo>
                <a:lnTo>
                  <a:pt x="6" y="3"/>
                </a:lnTo>
              </a:path>
            </a:pathLst>
          </a:custGeom>
          <a:solidFill>
            <a:srgbClr val="00B050"/>
          </a:solidFill>
          <a:ln w="12700">
            <a:solidFill>
              <a:schemeClr val="tx1"/>
            </a:solidFill>
            <a:round/>
            <a:headEnd/>
            <a:tailEnd/>
          </a:ln>
        </p:spPr>
        <p:txBody>
          <a:bodyPr wrap="none" anchor="ctr"/>
          <a:lstStyle/>
          <a:p>
            <a:endParaRPr lang="en-US"/>
          </a:p>
        </p:txBody>
      </p:sp>
      <p:sp>
        <p:nvSpPr>
          <p:cNvPr id="191" name="Freeform 39"/>
          <p:cNvSpPr>
            <a:spLocks/>
          </p:cNvSpPr>
          <p:nvPr/>
        </p:nvSpPr>
        <p:spPr bwMode="auto">
          <a:xfrm>
            <a:off x="6070600" y="3694114"/>
            <a:ext cx="1117600" cy="547687"/>
          </a:xfrm>
          <a:custGeom>
            <a:avLst/>
            <a:gdLst>
              <a:gd name="T0" fmla="*/ 2147483647 w 704"/>
              <a:gd name="T1" fmla="*/ 0 h 345"/>
              <a:gd name="T2" fmla="*/ 0 w 704"/>
              <a:gd name="T3" fmla="*/ 2147483647 h 345"/>
              <a:gd name="T4" fmla="*/ 2147483647 w 704"/>
              <a:gd name="T5" fmla="*/ 2147483647 h 345"/>
              <a:gd name="T6" fmla="*/ 2147483647 w 704"/>
              <a:gd name="T7" fmla="*/ 2147483647 h 345"/>
              <a:gd name="T8" fmla="*/ 2147483647 w 704"/>
              <a:gd name="T9" fmla="*/ 2147483647 h 345"/>
              <a:gd name="T10" fmla="*/ 2147483647 w 704"/>
              <a:gd name="T11" fmla="*/ 2147483647 h 345"/>
              <a:gd name="T12" fmla="*/ 2147483647 w 704"/>
              <a:gd name="T13" fmla="*/ 2147483647 h 345"/>
              <a:gd name="T14" fmla="*/ 2147483647 w 704"/>
              <a:gd name="T15" fmla="*/ 2147483647 h 345"/>
              <a:gd name="T16" fmla="*/ 2147483647 w 704"/>
              <a:gd name="T17" fmla="*/ 2147483647 h 345"/>
              <a:gd name="T18" fmla="*/ 2147483647 w 704"/>
              <a:gd name="T19" fmla="*/ 2147483647 h 345"/>
              <a:gd name="T20" fmla="*/ 2147483647 w 704"/>
              <a:gd name="T21" fmla="*/ 2147483647 h 345"/>
              <a:gd name="T22" fmla="*/ 2147483647 w 704"/>
              <a:gd name="T23" fmla="*/ 2147483647 h 345"/>
              <a:gd name="T24" fmla="*/ 2147483647 w 704"/>
              <a:gd name="T25" fmla="*/ 0 h 3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4"/>
              <a:gd name="T40" fmla="*/ 0 h 345"/>
              <a:gd name="T41" fmla="*/ 704 w 704"/>
              <a:gd name="T42" fmla="*/ 345 h 3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4" h="345">
                <a:moveTo>
                  <a:pt x="4" y="0"/>
                </a:moveTo>
                <a:lnTo>
                  <a:pt x="0" y="61"/>
                </a:lnTo>
                <a:lnTo>
                  <a:pt x="249" y="70"/>
                </a:lnTo>
                <a:lnTo>
                  <a:pt x="251" y="266"/>
                </a:lnTo>
                <a:lnTo>
                  <a:pt x="379" y="320"/>
                </a:lnTo>
                <a:lnTo>
                  <a:pt x="414" y="301"/>
                </a:lnTo>
                <a:lnTo>
                  <a:pt x="495" y="344"/>
                </a:lnTo>
                <a:lnTo>
                  <a:pt x="548" y="343"/>
                </a:lnTo>
                <a:lnTo>
                  <a:pt x="646" y="301"/>
                </a:lnTo>
                <a:lnTo>
                  <a:pt x="703" y="341"/>
                </a:lnTo>
                <a:lnTo>
                  <a:pt x="703" y="129"/>
                </a:lnTo>
                <a:lnTo>
                  <a:pt x="685" y="4"/>
                </a:lnTo>
                <a:lnTo>
                  <a:pt x="4" y="0"/>
                </a:lnTo>
              </a:path>
            </a:pathLst>
          </a:custGeom>
          <a:solidFill>
            <a:srgbClr val="FFCC66"/>
          </a:solidFill>
          <a:ln w="12700" cap="rnd">
            <a:solidFill>
              <a:srgbClr val="000000"/>
            </a:solidFill>
            <a:round/>
            <a:headEnd/>
            <a:tailEnd/>
          </a:ln>
        </p:spPr>
        <p:txBody>
          <a:bodyPr/>
          <a:lstStyle/>
          <a:p>
            <a:endParaRPr lang="en-US"/>
          </a:p>
        </p:txBody>
      </p:sp>
      <p:sp>
        <p:nvSpPr>
          <p:cNvPr id="192" name="Freeform 40"/>
          <p:cNvSpPr>
            <a:spLocks/>
          </p:cNvSpPr>
          <p:nvPr/>
        </p:nvSpPr>
        <p:spPr bwMode="auto">
          <a:xfrm>
            <a:off x="7162801" y="3721101"/>
            <a:ext cx="627063" cy="595313"/>
          </a:xfrm>
          <a:custGeom>
            <a:avLst/>
            <a:gdLst>
              <a:gd name="T0" fmla="*/ 0 w 395"/>
              <a:gd name="T1" fmla="*/ 2147483647 h 375"/>
              <a:gd name="T2" fmla="*/ 2147483647 w 395"/>
              <a:gd name="T3" fmla="*/ 2147483647 h 375"/>
              <a:gd name="T4" fmla="*/ 2147483647 w 395"/>
              <a:gd name="T5" fmla="*/ 0 h 375"/>
              <a:gd name="T6" fmla="*/ 2147483647 w 395"/>
              <a:gd name="T7" fmla="*/ 2147483647 h 375"/>
              <a:gd name="T8" fmla="*/ 2147483647 w 395"/>
              <a:gd name="T9" fmla="*/ 2147483647 h 375"/>
              <a:gd name="T10" fmla="*/ 2147483647 w 395"/>
              <a:gd name="T11" fmla="*/ 2147483647 h 375"/>
              <a:gd name="T12" fmla="*/ 2147483647 w 395"/>
              <a:gd name="T13" fmla="*/ 2147483647 h 375"/>
              <a:gd name="T14" fmla="*/ 2147483647 w 395"/>
              <a:gd name="T15" fmla="*/ 2147483647 h 375"/>
              <a:gd name="T16" fmla="*/ 2147483647 w 395"/>
              <a:gd name="T17" fmla="*/ 2147483647 h 375"/>
              <a:gd name="T18" fmla="*/ 2147483647 w 395"/>
              <a:gd name="T19" fmla="*/ 2147483647 h 375"/>
              <a:gd name="T20" fmla="*/ 2147483647 w 395"/>
              <a:gd name="T21" fmla="*/ 2147483647 h 375"/>
              <a:gd name="T22" fmla="*/ 2147483647 w 395"/>
              <a:gd name="T23" fmla="*/ 2147483647 h 375"/>
              <a:gd name="T24" fmla="*/ 2147483647 w 395"/>
              <a:gd name="T25" fmla="*/ 2147483647 h 375"/>
              <a:gd name="T26" fmla="*/ 2147483647 w 395"/>
              <a:gd name="T27" fmla="*/ 2147483647 h 375"/>
              <a:gd name="T28" fmla="*/ 2147483647 w 395"/>
              <a:gd name="T29" fmla="*/ 2147483647 h 375"/>
              <a:gd name="T30" fmla="*/ 0 w 395"/>
              <a:gd name="T31" fmla="*/ 2147483647 h 3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5"/>
              <a:gd name="T49" fmla="*/ 0 h 375"/>
              <a:gd name="T50" fmla="*/ 395 w 395"/>
              <a:gd name="T51" fmla="*/ 375 h 3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5" h="375">
                <a:moveTo>
                  <a:pt x="0" y="34"/>
                </a:moveTo>
                <a:lnTo>
                  <a:pt x="155" y="15"/>
                </a:lnTo>
                <a:lnTo>
                  <a:pt x="347" y="0"/>
                </a:lnTo>
                <a:lnTo>
                  <a:pt x="337" y="49"/>
                </a:lnTo>
                <a:lnTo>
                  <a:pt x="379" y="39"/>
                </a:lnTo>
                <a:lnTo>
                  <a:pt x="394" y="72"/>
                </a:lnTo>
                <a:lnTo>
                  <a:pt x="350" y="101"/>
                </a:lnTo>
                <a:lnTo>
                  <a:pt x="360" y="153"/>
                </a:lnTo>
                <a:lnTo>
                  <a:pt x="315" y="240"/>
                </a:lnTo>
                <a:lnTo>
                  <a:pt x="281" y="294"/>
                </a:lnTo>
                <a:lnTo>
                  <a:pt x="300" y="362"/>
                </a:lnTo>
                <a:lnTo>
                  <a:pt x="57" y="374"/>
                </a:lnTo>
                <a:lnTo>
                  <a:pt x="56" y="332"/>
                </a:lnTo>
                <a:lnTo>
                  <a:pt x="7" y="323"/>
                </a:lnTo>
                <a:lnTo>
                  <a:pt x="7" y="101"/>
                </a:lnTo>
                <a:lnTo>
                  <a:pt x="0" y="34"/>
                </a:lnTo>
              </a:path>
            </a:pathLst>
          </a:custGeom>
          <a:solidFill>
            <a:srgbClr val="FFCC66"/>
          </a:solidFill>
          <a:ln w="12700" cap="rnd">
            <a:solidFill>
              <a:srgbClr val="000000"/>
            </a:solidFill>
            <a:round/>
            <a:headEnd/>
            <a:tailEnd/>
          </a:ln>
        </p:spPr>
        <p:txBody>
          <a:bodyPr/>
          <a:lstStyle/>
          <a:p>
            <a:endParaRPr lang="en-US"/>
          </a:p>
        </p:txBody>
      </p:sp>
      <p:sp>
        <p:nvSpPr>
          <p:cNvPr id="193" name="Freeform 41"/>
          <p:cNvSpPr>
            <a:spLocks/>
          </p:cNvSpPr>
          <p:nvPr/>
        </p:nvSpPr>
        <p:spPr bwMode="auto">
          <a:xfrm>
            <a:off x="7253289" y="4297363"/>
            <a:ext cx="765175" cy="622300"/>
          </a:xfrm>
          <a:custGeom>
            <a:avLst/>
            <a:gdLst>
              <a:gd name="T0" fmla="*/ 0 w 481"/>
              <a:gd name="T1" fmla="*/ 2147483647 h 392"/>
              <a:gd name="T2" fmla="*/ 2147483647 w 481"/>
              <a:gd name="T3" fmla="*/ 0 h 392"/>
              <a:gd name="T4" fmla="*/ 2147483647 w 481"/>
              <a:gd name="T5" fmla="*/ 2147483647 h 392"/>
              <a:gd name="T6" fmla="*/ 2147483647 w 481"/>
              <a:gd name="T7" fmla="*/ 2147483647 h 392"/>
              <a:gd name="T8" fmla="*/ 2147483647 w 481"/>
              <a:gd name="T9" fmla="*/ 2147483647 h 392"/>
              <a:gd name="T10" fmla="*/ 2147483647 w 481"/>
              <a:gd name="T11" fmla="*/ 2147483647 h 392"/>
              <a:gd name="T12" fmla="*/ 2147483647 w 481"/>
              <a:gd name="T13" fmla="*/ 2147483647 h 392"/>
              <a:gd name="T14" fmla="*/ 2147483647 w 481"/>
              <a:gd name="T15" fmla="*/ 2147483647 h 392"/>
              <a:gd name="T16" fmla="*/ 2147483647 w 481"/>
              <a:gd name="T17" fmla="*/ 2147483647 h 392"/>
              <a:gd name="T18" fmla="*/ 2147483647 w 481"/>
              <a:gd name="T19" fmla="*/ 2147483647 h 392"/>
              <a:gd name="T20" fmla="*/ 2147483647 w 481"/>
              <a:gd name="T21" fmla="*/ 2147483647 h 392"/>
              <a:gd name="T22" fmla="*/ 2147483647 w 481"/>
              <a:gd name="T23" fmla="*/ 2147483647 h 392"/>
              <a:gd name="T24" fmla="*/ 2147483647 w 481"/>
              <a:gd name="T25" fmla="*/ 2147483647 h 392"/>
              <a:gd name="T26" fmla="*/ 2147483647 w 481"/>
              <a:gd name="T27" fmla="*/ 2147483647 h 392"/>
              <a:gd name="T28" fmla="*/ 2147483647 w 481"/>
              <a:gd name="T29" fmla="*/ 2147483647 h 392"/>
              <a:gd name="T30" fmla="*/ 2147483647 w 481"/>
              <a:gd name="T31" fmla="*/ 2147483647 h 392"/>
              <a:gd name="T32" fmla="*/ 2147483647 w 481"/>
              <a:gd name="T33" fmla="*/ 2147483647 h 392"/>
              <a:gd name="T34" fmla="*/ 2147483647 w 481"/>
              <a:gd name="T35" fmla="*/ 2147483647 h 392"/>
              <a:gd name="T36" fmla="*/ 2147483647 w 481"/>
              <a:gd name="T37" fmla="*/ 2147483647 h 392"/>
              <a:gd name="T38" fmla="*/ 2147483647 w 481"/>
              <a:gd name="T39" fmla="*/ 2147483647 h 392"/>
              <a:gd name="T40" fmla="*/ 2147483647 w 481"/>
              <a:gd name="T41" fmla="*/ 2147483647 h 392"/>
              <a:gd name="T42" fmla="*/ 2147483647 w 481"/>
              <a:gd name="T43" fmla="*/ 2147483647 h 392"/>
              <a:gd name="T44" fmla="*/ 2147483647 w 481"/>
              <a:gd name="T45" fmla="*/ 2147483647 h 392"/>
              <a:gd name="T46" fmla="*/ 2147483647 w 481"/>
              <a:gd name="T47" fmla="*/ 2147483647 h 392"/>
              <a:gd name="T48" fmla="*/ 2147483647 w 481"/>
              <a:gd name="T49" fmla="*/ 2147483647 h 392"/>
              <a:gd name="T50" fmla="*/ 2147483647 w 481"/>
              <a:gd name="T51" fmla="*/ 2147483647 h 392"/>
              <a:gd name="T52" fmla="*/ 2147483647 w 481"/>
              <a:gd name="T53" fmla="*/ 2147483647 h 392"/>
              <a:gd name="T54" fmla="*/ 2147483647 w 481"/>
              <a:gd name="T55" fmla="*/ 2147483647 h 392"/>
              <a:gd name="T56" fmla="*/ 2147483647 w 481"/>
              <a:gd name="T57" fmla="*/ 2147483647 h 392"/>
              <a:gd name="T58" fmla="*/ 2147483647 w 481"/>
              <a:gd name="T59" fmla="*/ 2147483647 h 392"/>
              <a:gd name="T60" fmla="*/ 2147483647 w 481"/>
              <a:gd name="T61" fmla="*/ 2147483647 h 392"/>
              <a:gd name="T62" fmla="*/ 2147483647 w 481"/>
              <a:gd name="T63" fmla="*/ 2147483647 h 392"/>
              <a:gd name="T64" fmla="*/ 2147483647 w 481"/>
              <a:gd name="T65" fmla="*/ 2147483647 h 392"/>
              <a:gd name="T66" fmla="*/ 2147483647 w 481"/>
              <a:gd name="T67" fmla="*/ 2147483647 h 392"/>
              <a:gd name="T68" fmla="*/ 0 w 481"/>
              <a:gd name="T69" fmla="*/ 2147483647 h 3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1"/>
              <a:gd name="T106" fmla="*/ 0 h 392"/>
              <a:gd name="T107" fmla="*/ 481 w 481"/>
              <a:gd name="T108" fmla="*/ 392 h 3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1" h="392">
                <a:moveTo>
                  <a:pt x="0" y="9"/>
                </a:moveTo>
                <a:lnTo>
                  <a:pt x="241" y="0"/>
                </a:lnTo>
                <a:lnTo>
                  <a:pt x="284" y="81"/>
                </a:lnTo>
                <a:lnTo>
                  <a:pt x="247" y="175"/>
                </a:lnTo>
                <a:lnTo>
                  <a:pt x="236" y="218"/>
                </a:lnTo>
                <a:lnTo>
                  <a:pt x="398" y="200"/>
                </a:lnTo>
                <a:lnTo>
                  <a:pt x="408" y="263"/>
                </a:lnTo>
                <a:lnTo>
                  <a:pt x="359" y="257"/>
                </a:lnTo>
                <a:lnTo>
                  <a:pt x="337" y="284"/>
                </a:lnTo>
                <a:lnTo>
                  <a:pt x="362" y="301"/>
                </a:lnTo>
                <a:lnTo>
                  <a:pt x="406" y="281"/>
                </a:lnTo>
                <a:lnTo>
                  <a:pt x="408" y="310"/>
                </a:lnTo>
                <a:lnTo>
                  <a:pt x="431" y="285"/>
                </a:lnTo>
                <a:lnTo>
                  <a:pt x="449" y="285"/>
                </a:lnTo>
                <a:lnTo>
                  <a:pt x="428" y="337"/>
                </a:lnTo>
                <a:lnTo>
                  <a:pt x="468" y="346"/>
                </a:lnTo>
                <a:lnTo>
                  <a:pt x="480" y="375"/>
                </a:lnTo>
                <a:lnTo>
                  <a:pt x="462" y="384"/>
                </a:lnTo>
                <a:lnTo>
                  <a:pt x="437" y="366"/>
                </a:lnTo>
                <a:lnTo>
                  <a:pt x="393" y="352"/>
                </a:lnTo>
                <a:lnTo>
                  <a:pt x="403" y="387"/>
                </a:lnTo>
                <a:lnTo>
                  <a:pt x="380" y="391"/>
                </a:lnTo>
                <a:lnTo>
                  <a:pt x="361" y="360"/>
                </a:lnTo>
                <a:lnTo>
                  <a:pt x="349" y="379"/>
                </a:lnTo>
                <a:lnTo>
                  <a:pt x="278" y="379"/>
                </a:lnTo>
                <a:lnTo>
                  <a:pt x="278" y="360"/>
                </a:lnTo>
                <a:lnTo>
                  <a:pt x="252" y="337"/>
                </a:lnTo>
                <a:lnTo>
                  <a:pt x="199" y="334"/>
                </a:lnTo>
                <a:lnTo>
                  <a:pt x="243" y="360"/>
                </a:lnTo>
                <a:lnTo>
                  <a:pt x="181" y="373"/>
                </a:lnTo>
                <a:lnTo>
                  <a:pt x="84" y="355"/>
                </a:lnTo>
                <a:lnTo>
                  <a:pt x="47" y="360"/>
                </a:lnTo>
                <a:lnTo>
                  <a:pt x="60" y="228"/>
                </a:lnTo>
                <a:lnTo>
                  <a:pt x="1" y="125"/>
                </a:lnTo>
                <a:lnTo>
                  <a:pt x="0" y="9"/>
                </a:lnTo>
              </a:path>
            </a:pathLst>
          </a:custGeom>
          <a:solidFill>
            <a:srgbClr val="FFCC66"/>
          </a:solidFill>
          <a:ln w="12700" cap="rnd">
            <a:solidFill>
              <a:srgbClr val="000000"/>
            </a:solidFill>
            <a:round/>
            <a:headEnd/>
            <a:tailEnd/>
          </a:ln>
        </p:spPr>
        <p:txBody>
          <a:bodyPr/>
          <a:lstStyle/>
          <a:p>
            <a:endParaRPr lang="en-US"/>
          </a:p>
        </p:txBody>
      </p:sp>
      <p:sp>
        <p:nvSpPr>
          <p:cNvPr id="194" name="Freeform 42"/>
          <p:cNvSpPr>
            <a:spLocks/>
          </p:cNvSpPr>
          <p:nvPr/>
        </p:nvSpPr>
        <p:spPr bwMode="auto">
          <a:xfrm>
            <a:off x="6729414" y="1671638"/>
            <a:ext cx="852487" cy="976312"/>
          </a:xfrm>
          <a:custGeom>
            <a:avLst/>
            <a:gdLst>
              <a:gd name="T0" fmla="*/ 0 w 537"/>
              <a:gd name="T1" fmla="*/ 2147483647 h 615"/>
              <a:gd name="T2" fmla="*/ 2147483647 w 537"/>
              <a:gd name="T3" fmla="*/ 2147483647 h 615"/>
              <a:gd name="T4" fmla="*/ 2147483647 w 537"/>
              <a:gd name="T5" fmla="*/ 0 h 615"/>
              <a:gd name="T6" fmla="*/ 2147483647 w 537"/>
              <a:gd name="T7" fmla="*/ 2147483647 h 615"/>
              <a:gd name="T8" fmla="*/ 2147483647 w 537"/>
              <a:gd name="T9" fmla="*/ 2147483647 h 615"/>
              <a:gd name="T10" fmla="*/ 2147483647 w 537"/>
              <a:gd name="T11" fmla="*/ 2147483647 h 615"/>
              <a:gd name="T12" fmla="*/ 2147483647 w 537"/>
              <a:gd name="T13" fmla="*/ 2147483647 h 615"/>
              <a:gd name="T14" fmla="*/ 2147483647 w 537"/>
              <a:gd name="T15" fmla="*/ 2147483647 h 615"/>
              <a:gd name="T16" fmla="*/ 2147483647 w 537"/>
              <a:gd name="T17" fmla="*/ 2147483647 h 615"/>
              <a:gd name="T18" fmla="*/ 2147483647 w 537"/>
              <a:gd name="T19" fmla="*/ 2147483647 h 615"/>
              <a:gd name="T20" fmla="*/ 2147483647 w 537"/>
              <a:gd name="T21" fmla="*/ 2147483647 h 615"/>
              <a:gd name="T22" fmla="*/ 2147483647 w 537"/>
              <a:gd name="T23" fmla="*/ 2147483647 h 615"/>
              <a:gd name="T24" fmla="*/ 2147483647 w 537"/>
              <a:gd name="T25" fmla="*/ 2147483647 h 615"/>
              <a:gd name="T26" fmla="*/ 2147483647 w 537"/>
              <a:gd name="T27" fmla="*/ 2147483647 h 615"/>
              <a:gd name="T28" fmla="*/ 2147483647 w 537"/>
              <a:gd name="T29" fmla="*/ 2147483647 h 615"/>
              <a:gd name="T30" fmla="*/ 2147483647 w 537"/>
              <a:gd name="T31" fmla="*/ 2147483647 h 615"/>
              <a:gd name="T32" fmla="*/ 2147483647 w 537"/>
              <a:gd name="T33" fmla="*/ 2147483647 h 615"/>
              <a:gd name="T34" fmla="*/ 2147483647 w 537"/>
              <a:gd name="T35" fmla="*/ 2147483647 h 615"/>
              <a:gd name="T36" fmla="*/ 2147483647 w 537"/>
              <a:gd name="T37" fmla="*/ 2147483647 h 615"/>
              <a:gd name="T38" fmla="*/ 2147483647 w 537"/>
              <a:gd name="T39" fmla="*/ 2147483647 h 615"/>
              <a:gd name="T40" fmla="*/ 2147483647 w 537"/>
              <a:gd name="T41" fmla="*/ 2147483647 h 615"/>
              <a:gd name="T42" fmla="*/ 2147483647 w 537"/>
              <a:gd name="T43" fmla="*/ 2147483647 h 615"/>
              <a:gd name="T44" fmla="*/ 2147483647 w 537"/>
              <a:gd name="T45" fmla="*/ 2147483647 h 615"/>
              <a:gd name="T46" fmla="*/ 2147483647 w 537"/>
              <a:gd name="T47" fmla="*/ 2147483647 h 615"/>
              <a:gd name="T48" fmla="*/ 2147483647 w 537"/>
              <a:gd name="T49" fmla="*/ 2147483647 h 615"/>
              <a:gd name="T50" fmla="*/ 2147483647 w 537"/>
              <a:gd name="T51" fmla="*/ 2147483647 h 615"/>
              <a:gd name="T52" fmla="*/ 2147483647 w 537"/>
              <a:gd name="T53" fmla="*/ 2147483647 h 615"/>
              <a:gd name="T54" fmla="*/ 2147483647 w 537"/>
              <a:gd name="T55" fmla="*/ 2147483647 h 615"/>
              <a:gd name="T56" fmla="*/ 2147483647 w 537"/>
              <a:gd name="T57" fmla="*/ 2147483647 h 615"/>
              <a:gd name="T58" fmla="*/ 2147483647 w 537"/>
              <a:gd name="T59" fmla="*/ 2147483647 h 615"/>
              <a:gd name="T60" fmla="*/ 0 w 537"/>
              <a:gd name="T61" fmla="*/ 2147483647 h 6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7"/>
              <a:gd name="T94" fmla="*/ 0 h 615"/>
              <a:gd name="T95" fmla="*/ 537 w 537"/>
              <a:gd name="T96" fmla="*/ 615 h 6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7" h="615">
                <a:moveTo>
                  <a:pt x="0" y="48"/>
                </a:moveTo>
                <a:lnTo>
                  <a:pt x="141" y="48"/>
                </a:lnTo>
                <a:lnTo>
                  <a:pt x="139" y="0"/>
                </a:lnTo>
                <a:lnTo>
                  <a:pt x="170" y="13"/>
                </a:lnTo>
                <a:lnTo>
                  <a:pt x="176" y="51"/>
                </a:lnTo>
                <a:lnTo>
                  <a:pt x="243" y="91"/>
                </a:lnTo>
                <a:lnTo>
                  <a:pt x="264" y="73"/>
                </a:lnTo>
                <a:lnTo>
                  <a:pt x="303" y="73"/>
                </a:lnTo>
                <a:lnTo>
                  <a:pt x="334" y="108"/>
                </a:lnTo>
                <a:lnTo>
                  <a:pt x="354" y="96"/>
                </a:lnTo>
                <a:lnTo>
                  <a:pt x="413" y="109"/>
                </a:lnTo>
                <a:lnTo>
                  <a:pt x="433" y="84"/>
                </a:lnTo>
                <a:lnTo>
                  <a:pt x="470" y="103"/>
                </a:lnTo>
                <a:lnTo>
                  <a:pt x="536" y="100"/>
                </a:lnTo>
                <a:lnTo>
                  <a:pt x="429" y="176"/>
                </a:lnTo>
                <a:lnTo>
                  <a:pt x="376" y="244"/>
                </a:lnTo>
                <a:lnTo>
                  <a:pt x="387" y="341"/>
                </a:lnTo>
                <a:lnTo>
                  <a:pt x="350" y="381"/>
                </a:lnTo>
                <a:lnTo>
                  <a:pt x="365" y="409"/>
                </a:lnTo>
                <a:lnTo>
                  <a:pt x="365" y="481"/>
                </a:lnTo>
                <a:lnTo>
                  <a:pt x="401" y="481"/>
                </a:lnTo>
                <a:lnTo>
                  <a:pt x="455" y="533"/>
                </a:lnTo>
                <a:lnTo>
                  <a:pt x="477" y="596"/>
                </a:lnTo>
                <a:lnTo>
                  <a:pt x="98" y="614"/>
                </a:lnTo>
                <a:lnTo>
                  <a:pt x="100" y="444"/>
                </a:lnTo>
                <a:lnTo>
                  <a:pt x="66" y="406"/>
                </a:lnTo>
                <a:lnTo>
                  <a:pt x="78" y="362"/>
                </a:lnTo>
                <a:lnTo>
                  <a:pt x="89" y="336"/>
                </a:lnTo>
                <a:lnTo>
                  <a:pt x="66" y="218"/>
                </a:lnTo>
                <a:lnTo>
                  <a:pt x="34" y="140"/>
                </a:lnTo>
                <a:lnTo>
                  <a:pt x="0" y="48"/>
                </a:lnTo>
              </a:path>
            </a:pathLst>
          </a:custGeom>
          <a:solidFill>
            <a:srgbClr val="00B050"/>
          </a:solidFill>
          <a:ln w="12700" cap="rnd">
            <a:solidFill>
              <a:srgbClr val="000000"/>
            </a:solidFill>
            <a:round/>
            <a:headEnd/>
            <a:tailEnd/>
          </a:ln>
        </p:spPr>
        <p:txBody>
          <a:bodyPr/>
          <a:lstStyle/>
          <a:p>
            <a:endParaRPr lang="en-US"/>
          </a:p>
        </p:txBody>
      </p:sp>
      <p:sp>
        <p:nvSpPr>
          <p:cNvPr id="195" name="Freeform 43"/>
          <p:cNvSpPr>
            <a:spLocks/>
          </p:cNvSpPr>
          <p:nvPr/>
        </p:nvSpPr>
        <p:spPr bwMode="auto">
          <a:xfrm>
            <a:off x="7281863" y="2006601"/>
            <a:ext cx="647700" cy="766763"/>
          </a:xfrm>
          <a:custGeom>
            <a:avLst/>
            <a:gdLst>
              <a:gd name="T0" fmla="*/ 2147483647 w 408"/>
              <a:gd name="T1" fmla="*/ 2147483647 h 483"/>
              <a:gd name="T2" fmla="*/ 2147483647 w 408"/>
              <a:gd name="T3" fmla="*/ 2147483647 h 483"/>
              <a:gd name="T4" fmla="*/ 2147483647 w 408"/>
              <a:gd name="T5" fmla="*/ 2147483647 h 483"/>
              <a:gd name="T6" fmla="*/ 2147483647 w 408"/>
              <a:gd name="T7" fmla="*/ 0 h 483"/>
              <a:gd name="T8" fmla="*/ 2147483647 w 408"/>
              <a:gd name="T9" fmla="*/ 2147483647 h 483"/>
              <a:gd name="T10" fmla="*/ 2147483647 w 408"/>
              <a:gd name="T11" fmla="*/ 2147483647 h 483"/>
              <a:gd name="T12" fmla="*/ 2147483647 w 408"/>
              <a:gd name="T13" fmla="*/ 2147483647 h 483"/>
              <a:gd name="T14" fmla="*/ 2147483647 w 408"/>
              <a:gd name="T15" fmla="*/ 2147483647 h 483"/>
              <a:gd name="T16" fmla="*/ 2147483647 w 408"/>
              <a:gd name="T17" fmla="*/ 2147483647 h 483"/>
              <a:gd name="T18" fmla="*/ 2147483647 w 408"/>
              <a:gd name="T19" fmla="*/ 2147483647 h 483"/>
              <a:gd name="T20" fmla="*/ 2147483647 w 408"/>
              <a:gd name="T21" fmla="*/ 2147483647 h 483"/>
              <a:gd name="T22" fmla="*/ 2147483647 w 408"/>
              <a:gd name="T23" fmla="*/ 2147483647 h 483"/>
              <a:gd name="T24" fmla="*/ 2147483647 w 408"/>
              <a:gd name="T25" fmla="*/ 2147483647 h 483"/>
              <a:gd name="T26" fmla="*/ 2147483647 w 408"/>
              <a:gd name="T27" fmla="*/ 2147483647 h 483"/>
              <a:gd name="T28" fmla="*/ 2147483647 w 408"/>
              <a:gd name="T29" fmla="*/ 2147483647 h 483"/>
              <a:gd name="T30" fmla="*/ 2147483647 w 408"/>
              <a:gd name="T31" fmla="*/ 2147483647 h 483"/>
              <a:gd name="T32" fmla="*/ 2147483647 w 408"/>
              <a:gd name="T33" fmla="*/ 2147483647 h 483"/>
              <a:gd name="T34" fmla="*/ 2147483647 w 408"/>
              <a:gd name="T35" fmla="*/ 2147483647 h 483"/>
              <a:gd name="T36" fmla="*/ 2147483647 w 408"/>
              <a:gd name="T37" fmla="*/ 2147483647 h 483"/>
              <a:gd name="T38" fmla="*/ 2147483647 w 408"/>
              <a:gd name="T39" fmla="*/ 2147483647 h 483"/>
              <a:gd name="T40" fmla="*/ 2147483647 w 408"/>
              <a:gd name="T41" fmla="*/ 2147483647 h 483"/>
              <a:gd name="T42" fmla="*/ 2147483647 w 408"/>
              <a:gd name="T43" fmla="*/ 2147483647 h 483"/>
              <a:gd name="T44" fmla="*/ 2147483647 w 408"/>
              <a:gd name="T45" fmla="*/ 2147483647 h 483"/>
              <a:gd name="T46" fmla="*/ 2147483647 w 408"/>
              <a:gd name="T47" fmla="*/ 2147483647 h 483"/>
              <a:gd name="T48" fmla="*/ 2147483647 w 408"/>
              <a:gd name="T49" fmla="*/ 2147483647 h 483"/>
              <a:gd name="T50" fmla="*/ 2147483647 w 408"/>
              <a:gd name="T51" fmla="*/ 2147483647 h 483"/>
              <a:gd name="T52" fmla="*/ 2147483647 w 408"/>
              <a:gd name="T53" fmla="*/ 2147483647 h 483"/>
              <a:gd name="T54" fmla="*/ 2147483647 w 408"/>
              <a:gd name="T55" fmla="*/ 2147483647 h 483"/>
              <a:gd name="T56" fmla="*/ 2147483647 w 408"/>
              <a:gd name="T57" fmla="*/ 2147483647 h 483"/>
              <a:gd name="T58" fmla="*/ 2147483647 w 408"/>
              <a:gd name="T59" fmla="*/ 2147483647 h 483"/>
              <a:gd name="T60" fmla="*/ 2147483647 w 408"/>
              <a:gd name="T61" fmla="*/ 2147483647 h 483"/>
              <a:gd name="T62" fmla="*/ 2147483647 w 408"/>
              <a:gd name="T63" fmla="*/ 2147483647 h 483"/>
              <a:gd name="T64" fmla="*/ 2147483647 w 408"/>
              <a:gd name="T65" fmla="*/ 2147483647 h 483"/>
              <a:gd name="T66" fmla="*/ 0 w 408"/>
              <a:gd name="T67" fmla="*/ 2147483647 h 483"/>
              <a:gd name="T68" fmla="*/ 2147483647 w 408"/>
              <a:gd name="T69" fmla="*/ 2147483647 h 483"/>
              <a:gd name="T70" fmla="*/ 2147483647 w 408"/>
              <a:gd name="T71" fmla="*/ 2147483647 h 4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8"/>
              <a:gd name="T109" fmla="*/ 0 h 483"/>
              <a:gd name="T110" fmla="*/ 408 w 408"/>
              <a:gd name="T111" fmla="*/ 483 h 4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8" h="483">
                <a:moveTo>
                  <a:pt x="29" y="33"/>
                </a:moveTo>
                <a:lnTo>
                  <a:pt x="60" y="28"/>
                </a:lnTo>
                <a:lnTo>
                  <a:pt x="88" y="28"/>
                </a:lnTo>
                <a:lnTo>
                  <a:pt x="105" y="0"/>
                </a:lnTo>
                <a:lnTo>
                  <a:pt x="119" y="36"/>
                </a:lnTo>
                <a:lnTo>
                  <a:pt x="163" y="36"/>
                </a:lnTo>
                <a:lnTo>
                  <a:pt x="186" y="69"/>
                </a:lnTo>
                <a:lnTo>
                  <a:pt x="231" y="60"/>
                </a:lnTo>
                <a:lnTo>
                  <a:pt x="262" y="81"/>
                </a:lnTo>
                <a:lnTo>
                  <a:pt x="319" y="96"/>
                </a:lnTo>
                <a:lnTo>
                  <a:pt x="329" y="121"/>
                </a:lnTo>
                <a:lnTo>
                  <a:pt x="359" y="122"/>
                </a:lnTo>
                <a:lnTo>
                  <a:pt x="350" y="148"/>
                </a:lnTo>
                <a:lnTo>
                  <a:pt x="360" y="176"/>
                </a:lnTo>
                <a:lnTo>
                  <a:pt x="341" y="212"/>
                </a:lnTo>
                <a:lnTo>
                  <a:pt x="354" y="219"/>
                </a:lnTo>
                <a:lnTo>
                  <a:pt x="387" y="181"/>
                </a:lnTo>
                <a:lnTo>
                  <a:pt x="385" y="167"/>
                </a:lnTo>
                <a:lnTo>
                  <a:pt x="398" y="161"/>
                </a:lnTo>
                <a:lnTo>
                  <a:pt x="407" y="181"/>
                </a:lnTo>
                <a:lnTo>
                  <a:pt x="382" y="207"/>
                </a:lnTo>
                <a:lnTo>
                  <a:pt x="372" y="269"/>
                </a:lnTo>
                <a:lnTo>
                  <a:pt x="372" y="372"/>
                </a:lnTo>
                <a:lnTo>
                  <a:pt x="387" y="389"/>
                </a:lnTo>
                <a:lnTo>
                  <a:pt x="381" y="452"/>
                </a:lnTo>
                <a:lnTo>
                  <a:pt x="187" y="482"/>
                </a:lnTo>
                <a:lnTo>
                  <a:pt x="139" y="452"/>
                </a:lnTo>
                <a:lnTo>
                  <a:pt x="149" y="416"/>
                </a:lnTo>
                <a:lnTo>
                  <a:pt x="126" y="375"/>
                </a:lnTo>
                <a:lnTo>
                  <a:pt x="105" y="322"/>
                </a:lnTo>
                <a:lnTo>
                  <a:pt x="51" y="270"/>
                </a:lnTo>
                <a:lnTo>
                  <a:pt x="18" y="270"/>
                </a:lnTo>
                <a:lnTo>
                  <a:pt x="18" y="198"/>
                </a:lnTo>
                <a:lnTo>
                  <a:pt x="0" y="172"/>
                </a:lnTo>
                <a:lnTo>
                  <a:pt x="38" y="130"/>
                </a:lnTo>
                <a:lnTo>
                  <a:pt x="29" y="33"/>
                </a:lnTo>
              </a:path>
            </a:pathLst>
          </a:custGeom>
          <a:solidFill>
            <a:srgbClr val="00B050"/>
          </a:solidFill>
          <a:ln w="12700">
            <a:solidFill>
              <a:schemeClr val="tx1"/>
            </a:solidFill>
            <a:round/>
            <a:headEnd/>
            <a:tailEnd/>
          </a:ln>
        </p:spPr>
        <p:txBody>
          <a:bodyPr wrap="none" anchor="ctr"/>
          <a:lstStyle/>
          <a:p>
            <a:endParaRPr lang="en-US"/>
          </a:p>
        </p:txBody>
      </p:sp>
      <p:sp>
        <p:nvSpPr>
          <p:cNvPr id="196" name="Freeform 44"/>
          <p:cNvSpPr>
            <a:spLocks/>
          </p:cNvSpPr>
          <p:nvPr/>
        </p:nvSpPr>
        <p:spPr bwMode="auto">
          <a:xfrm>
            <a:off x="6869113" y="2614614"/>
            <a:ext cx="755650" cy="498475"/>
          </a:xfrm>
          <a:custGeom>
            <a:avLst/>
            <a:gdLst>
              <a:gd name="T0" fmla="*/ 2147483647 w 476"/>
              <a:gd name="T1" fmla="*/ 2147483647 h 314"/>
              <a:gd name="T2" fmla="*/ 0 w 476"/>
              <a:gd name="T3" fmla="*/ 2147483647 h 314"/>
              <a:gd name="T4" fmla="*/ 2147483647 w 476"/>
              <a:gd name="T5" fmla="*/ 2147483647 h 314"/>
              <a:gd name="T6" fmla="*/ 2147483647 w 476"/>
              <a:gd name="T7" fmla="*/ 2147483647 h 314"/>
              <a:gd name="T8" fmla="*/ 2147483647 w 476"/>
              <a:gd name="T9" fmla="*/ 2147483647 h 314"/>
              <a:gd name="T10" fmla="*/ 2147483647 w 476"/>
              <a:gd name="T11" fmla="*/ 2147483647 h 314"/>
              <a:gd name="T12" fmla="*/ 2147483647 w 476"/>
              <a:gd name="T13" fmla="*/ 2147483647 h 314"/>
              <a:gd name="T14" fmla="*/ 2147483647 w 476"/>
              <a:gd name="T15" fmla="*/ 2147483647 h 314"/>
              <a:gd name="T16" fmla="*/ 2147483647 w 476"/>
              <a:gd name="T17" fmla="*/ 2147483647 h 314"/>
              <a:gd name="T18" fmla="*/ 2147483647 w 476"/>
              <a:gd name="T19" fmla="*/ 2147483647 h 314"/>
              <a:gd name="T20" fmla="*/ 2147483647 w 476"/>
              <a:gd name="T21" fmla="*/ 2147483647 h 314"/>
              <a:gd name="T22" fmla="*/ 2147483647 w 476"/>
              <a:gd name="T23" fmla="*/ 2147483647 h 314"/>
              <a:gd name="T24" fmla="*/ 2147483647 w 476"/>
              <a:gd name="T25" fmla="*/ 2147483647 h 314"/>
              <a:gd name="T26" fmla="*/ 2147483647 w 476"/>
              <a:gd name="T27" fmla="*/ 2147483647 h 314"/>
              <a:gd name="T28" fmla="*/ 2147483647 w 476"/>
              <a:gd name="T29" fmla="*/ 0 h 314"/>
              <a:gd name="T30" fmla="*/ 2147483647 w 476"/>
              <a:gd name="T31" fmla="*/ 2147483647 h 314"/>
              <a:gd name="T32" fmla="*/ 2147483647 w 476"/>
              <a:gd name="T33" fmla="*/ 2147483647 h 314"/>
              <a:gd name="T34" fmla="*/ 2147483647 w 476"/>
              <a:gd name="T35" fmla="*/ 2147483647 h 3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314"/>
              <a:gd name="T56" fmla="*/ 476 w 476"/>
              <a:gd name="T57" fmla="*/ 314 h 3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314">
                <a:moveTo>
                  <a:pt x="7" y="17"/>
                </a:moveTo>
                <a:lnTo>
                  <a:pt x="0" y="69"/>
                </a:lnTo>
                <a:lnTo>
                  <a:pt x="10" y="128"/>
                </a:lnTo>
                <a:lnTo>
                  <a:pt x="54" y="248"/>
                </a:lnTo>
                <a:lnTo>
                  <a:pt x="79" y="313"/>
                </a:lnTo>
                <a:lnTo>
                  <a:pt x="359" y="298"/>
                </a:lnTo>
                <a:lnTo>
                  <a:pt x="404" y="313"/>
                </a:lnTo>
                <a:lnTo>
                  <a:pt x="432" y="251"/>
                </a:lnTo>
                <a:lnTo>
                  <a:pt x="422" y="208"/>
                </a:lnTo>
                <a:lnTo>
                  <a:pt x="469" y="199"/>
                </a:lnTo>
                <a:lnTo>
                  <a:pt x="475" y="129"/>
                </a:lnTo>
                <a:lnTo>
                  <a:pt x="447" y="99"/>
                </a:lnTo>
                <a:lnTo>
                  <a:pt x="399" y="69"/>
                </a:lnTo>
                <a:lnTo>
                  <a:pt x="409" y="30"/>
                </a:lnTo>
                <a:lnTo>
                  <a:pt x="388" y="0"/>
                </a:lnTo>
                <a:lnTo>
                  <a:pt x="284" y="5"/>
                </a:lnTo>
                <a:lnTo>
                  <a:pt x="178" y="9"/>
                </a:lnTo>
                <a:lnTo>
                  <a:pt x="7" y="17"/>
                </a:lnTo>
              </a:path>
            </a:pathLst>
          </a:custGeom>
          <a:solidFill>
            <a:srgbClr val="FFCC66"/>
          </a:solidFill>
          <a:ln w="12700" cap="rnd">
            <a:solidFill>
              <a:srgbClr val="000000"/>
            </a:solidFill>
            <a:round/>
            <a:headEnd/>
            <a:tailEnd/>
          </a:ln>
        </p:spPr>
        <p:txBody>
          <a:bodyPr/>
          <a:lstStyle/>
          <a:p>
            <a:endParaRPr lang="en-US"/>
          </a:p>
        </p:txBody>
      </p:sp>
      <p:sp>
        <p:nvSpPr>
          <p:cNvPr id="197" name="Freeform 45"/>
          <p:cNvSpPr>
            <a:spLocks/>
          </p:cNvSpPr>
          <p:nvPr/>
        </p:nvSpPr>
        <p:spPr bwMode="auto">
          <a:xfrm>
            <a:off x="7535864" y="1898650"/>
            <a:ext cx="693737" cy="306388"/>
          </a:xfrm>
          <a:custGeom>
            <a:avLst/>
            <a:gdLst>
              <a:gd name="T0" fmla="*/ 0 w 438"/>
              <a:gd name="T1" fmla="*/ 2147483647 h 193"/>
              <a:gd name="T2" fmla="*/ 2147483647 w 438"/>
              <a:gd name="T3" fmla="*/ 0 h 193"/>
              <a:gd name="T4" fmla="*/ 2147483647 w 438"/>
              <a:gd name="T5" fmla="*/ 2147483647 h 193"/>
              <a:gd name="T6" fmla="*/ 2147483647 w 438"/>
              <a:gd name="T7" fmla="*/ 2147483647 h 193"/>
              <a:gd name="T8" fmla="*/ 2147483647 w 438"/>
              <a:gd name="T9" fmla="*/ 2147483647 h 193"/>
              <a:gd name="T10" fmla="*/ 2147483647 w 438"/>
              <a:gd name="T11" fmla="*/ 2147483647 h 193"/>
              <a:gd name="T12" fmla="*/ 2147483647 w 438"/>
              <a:gd name="T13" fmla="*/ 2147483647 h 193"/>
              <a:gd name="T14" fmla="*/ 2147483647 w 438"/>
              <a:gd name="T15" fmla="*/ 2147483647 h 193"/>
              <a:gd name="T16" fmla="*/ 2147483647 w 438"/>
              <a:gd name="T17" fmla="*/ 2147483647 h 193"/>
              <a:gd name="T18" fmla="*/ 2147483647 w 438"/>
              <a:gd name="T19" fmla="*/ 2147483647 h 193"/>
              <a:gd name="T20" fmla="*/ 2147483647 w 438"/>
              <a:gd name="T21" fmla="*/ 2147483647 h 193"/>
              <a:gd name="T22" fmla="*/ 2147483647 w 438"/>
              <a:gd name="T23" fmla="*/ 2147483647 h 193"/>
              <a:gd name="T24" fmla="*/ 2147483647 w 438"/>
              <a:gd name="T25" fmla="*/ 2147483647 h 193"/>
              <a:gd name="T26" fmla="*/ 2147483647 w 438"/>
              <a:gd name="T27" fmla="*/ 2147483647 h 193"/>
              <a:gd name="T28" fmla="*/ 2147483647 w 438"/>
              <a:gd name="T29" fmla="*/ 2147483647 h 193"/>
              <a:gd name="T30" fmla="*/ 2147483647 w 438"/>
              <a:gd name="T31" fmla="*/ 2147483647 h 193"/>
              <a:gd name="T32" fmla="*/ 2147483647 w 438"/>
              <a:gd name="T33" fmla="*/ 2147483647 h 193"/>
              <a:gd name="T34" fmla="*/ 2147483647 w 438"/>
              <a:gd name="T35" fmla="*/ 2147483647 h 193"/>
              <a:gd name="T36" fmla="*/ 2147483647 w 438"/>
              <a:gd name="T37" fmla="*/ 2147483647 h 193"/>
              <a:gd name="T38" fmla="*/ 2147483647 w 438"/>
              <a:gd name="T39" fmla="*/ 2147483647 h 193"/>
              <a:gd name="T40" fmla="*/ 2147483647 w 438"/>
              <a:gd name="T41" fmla="*/ 2147483647 h 193"/>
              <a:gd name="T42" fmla="*/ 2147483647 w 438"/>
              <a:gd name="T43" fmla="*/ 2147483647 h 193"/>
              <a:gd name="T44" fmla="*/ 2147483647 w 438"/>
              <a:gd name="T45" fmla="*/ 2147483647 h 193"/>
              <a:gd name="T46" fmla="*/ 2147483647 w 438"/>
              <a:gd name="T47" fmla="*/ 2147483647 h 193"/>
              <a:gd name="T48" fmla="*/ 0 w 438"/>
              <a:gd name="T49" fmla="*/ 2147483647 h 1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8"/>
              <a:gd name="T76" fmla="*/ 0 h 193"/>
              <a:gd name="T77" fmla="*/ 438 w 438"/>
              <a:gd name="T78" fmla="*/ 193 h 1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8" h="193">
                <a:moveTo>
                  <a:pt x="0" y="106"/>
                </a:moveTo>
                <a:lnTo>
                  <a:pt x="99" y="0"/>
                </a:lnTo>
                <a:lnTo>
                  <a:pt x="81" y="43"/>
                </a:lnTo>
                <a:lnTo>
                  <a:pt x="94" y="57"/>
                </a:lnTo>
                <a:lnTo>
                  <a:pt x="125" y="39"/>
                </a:lnTo>
                <a:lnTo>
                  <a:pt x="193" y="65"/>
                </a:lnTo>
                <a:lnTo>
                  <a:pt x="222" y="43"/>
                </a:lnTo>
                <a:lnTo>
                  <a:pt x="310" y="31"/>
                </a:lnTo>
                <a:lnTo>
                  <a:pt x="328" y="58"/>
                </a:lnTo>
                <a:lnTo>
                  <a:pt x="363" y="52"/>
                </a:lnTo>
                <a:lnTo>
                  <a:pt x="433" y="80"/>
                </a:lnTo>
                <a:lnTo>
                  <a:pt x="437" y="101"/>
                </a:lnTo>
                <a:lnTo>
                  <a:pt x="362" y="119"/>
                </a:lnTo>
                <a:lnTo>
                  <a:pt x="340" y="106"/>
                </a:lnTo>
                <a:lnTo>
                  <a:pt x="302" y="110"/>
                </a:lnTo>
                <a:lnTo>
                  <a:pt x="257" y="137"/>
                </a:lnTo>
                <a:lnTo>
                  <a:pt x="240" y="138"/>
                </a:lnTo>
                <a:lnTo>
                  <a:pt x="224" y="119"/>
                </a:lnTo>
                <a:lnTo>
                  <a:pt x="199" y="191"/>
                </a:lnTo>
                <a:lnTo>
                  <a:pt x="171" y="192"/>
                </a:lnTo>
                <a:lnTo>
                  <a:pt x="159" y="164"/>
                </a:lnTo>
                <a:lnTo>
                  <a:pt x="100" y="150"/>
                </a:lnTo>
                <a:lnTo>
                  <a:pt x="72" y="129"/>
                </a:lnTo>
                <a:lnTo>
                  <a:pt x="24" y="137"/>
                </a:lnTo>
                <a:lnTo>
                  <a:pt x="0" y="106"/>
                </a:lnTo>
              </a:path>
            </a:pathLst>
          </a:custGeom>
          <a:solidFill>
            <a:srgbClr val="00B050"/>
          </a:solidFill>
          <a:ln w="12700">
            <a:solidFill>
              <a:schemeClr val="tx1"/>
            </a:solidFill>
            <a:round/>
            <a:headEnd/>
            <a:tailEnd/>
          </a:ln>
        </p:spPr>
        <p:txBody>
          <a:bodyPr wrap="none" anchor="ctr"/>
          <a:lstStyle/>
          <a:p>
            <a:endParaRPr lang="en-US"/>
          </a:p>
        </p:txBody>
      </p:sp>
      <p:sp>
        <p:nvSpPr>
          <p:cNvPr id="198" name="Freeform 46"/>
          <p:cNvSpPr>
            <a:spLocks/>
          </p:cNvSpPr>
          <p:nvPr/>
        </p:nvSpPr>
        <p:spPr bwMode="auto">
          <a:xfrm>
            <a:off x="8015288" y="2111375"/>
            <a:ext cx="500062" cy="685800"/>
          </a:xfrm>
          <a:custGeom>
            <a:avLst/>
            <a:gdLst>
              <a:gd name="T0" fmla="*/ 2147483647 w 315"/>
              <a:gd name="T1" fmla="*/ 2147483647 h 432"/>
              <a:gd name="T2" fmla="*/ 2147483647 w 315"/>
              <a:gd name="T3" fmla="*/ 2147483647 h 432"/>
              <a:gd name="T4" fmla="*/ 2147483647 w 315"/>
              <a:gd name="T5" fmla="*/ 2147483647 h 432"/>
              <a:gd name="T6" fmla="*/ 2147483647 w 315"/>
              <a:gd name="T7" fmla="*/ 2147483647 h 432"/>
              <a:gd name="T8" fmla="*/ 2147483647 w 315"/>
              <a:gd name="T9" fmla="*/ 2147483647 h 432"/>
              <a:gd name="T10" fmla="*/ 2147483647 w 315"/>
              <a:gd name="T11" fmla="*/ 2147483647 h 432"/>
              <a:gd name="T12" fmla="*/ 0 w 315"/>
              <a:gd name="T13" fmla="*/ 2147483647 h 432"/>
              <a:gd name="T14" fmla="*/ 2147483647 w 315"/>
              <a:gd name="T15" fmla="*/ 2147483647 h 432"/>
              <a:gd name="T16" fmla="*/ 2147483647 w 315"/>
              <a:gd name="T17" fmla="*/ 2147483647 h 432"/>
              <a:gd name="T18" fmla="*/ 2147483647 w 315"/>
              <a:gd name="T19" fmla="*/ 2147483647 h 432"/>
              <a:gd name="T20" fmla="*/ 2147483647 w 315"/>
              <a:gd name="T21" fmla="*/ 2147483647 h 432"/>
              <a:gd name="T22" fmla="*/ 2147483647 w 315"/>
              <a:gd name="T23" fmla="*/ 2147483647 h 432"/>
              <a:gd name="T24" fmla="*/ 2147483647 w 315"/>
              <a:gd name="T25" fmla="*/ 2147483647 h 432"/>
              <a:gd name="T26" fmla="*/ 2147483647 w 315"/>
              <a:gd name="T27" fmla="*/ 2147483647 h 432"/>
              <a:gd name="T28" fmla="*/ 2147483647 w 315"/>
              <a:gd name="T29" fmla="*/ 2147483647 h 432"/>
              <a:gd name="T30" fmla="*/ 2147483647 w 315"/>
              <a:gd name="T31" fmla="*/ 2147483647 h 432"/>
              <a:gd name="T32" fmla="*/ 2147483647 w 315"/>
              <a:gd name="T33" fmla="*/ 2147483647 h 432"/>
              <a:gd name="T34" fmla="*/ 2147483647 w 315"/>
              <a:gd name="T35" fmla="*/ 2147483647 h 432"/>
              <a:gd name="T36" fmla="*/ 2147483647 w 315"/>
              <a:gd name="T37" fmla="*/ 2147483647 h 432"/>
              <a:gd name="T38" fmla="*/ 2147483647 w 315"/>
              <a:gd name="T39" fmla="*/ 2147483647 h 432"/>
              <a:gd name="T40" fmla="*/ 2147483647 w 315"/>
              <a:gd name="T41" fmla="*/ 2147483647 h 432"/>
              <a:gd name="T42" fmla="*/ 2147483647 w 315"/>
              <a:gd name="T43" fmla="*/ 2147483647 h 432"/>
              <a:gd name="T44" fmla="*/ 2147483647 w 315"/>
              <a:gd name="T45" fmla="*/ 2147483647 h 432"/>
              <a:gd name="T46" fmla="*/ 2147483647 w 315"/>
              <a:gd name="T47" fmla="*/ 2147483647 h 432"/>
              <a:gd name="T48" fmla="*/ 2147483647 w 315"/>
              <a:gd name="T49" fmla="*/ 2147483647 h 432"/>
              <a:gd name="T50" fmla="*/ 2147483647 w 315"/>
              <a:gd name="T51" fmla="*/ 2147483647 h 432"/>
              <a:gd name="T52" fmla="*/ 2147483647 w 315"/>
              <a:gd name="T53" fmla="*/ 2147483647 h 432"/>
              <a:gd name="T54" fmla="*/ 2147483647 w 315"/>
              <a:gd name="T55" fmla="*/ 2147483647 h 432"/>
              <a:gd name="T56" fmla="*/ 2147483647 w 315"/>
              <a:gd name="T57" fmla="*/ 2147483647 h 432"/>
              <a:gd name="T58" fmla="*/ 2147483647 w 315"/>
              <a:gd name="T59" fmla="*/ 2147483647 h 432"/>
              <a:gd name="T60" fmla="*/ 2147483647 w 315"/>
              <a:gd name="T61" fmla="*/ 2147483647 h 432"/>
              <a:gd name="T62" fmla="*/ 2147483647 w 315"/>
              <a:gd name="T63" fmla="*/ 2147483647 h 432"/>
              <a:gd name="T64" fmla="*/ 2147483647 w 315"/>
              <a:gd name="T65" fmla="*/ 2147483647 h 432"/>
              <a:gd name="T66" fmla="*/ 2147483647 w 315"/>
              <a:gd name="T67" fmla="*/ 2147483647 h 432"/>
              <a:gd name="T68" fmla="*/ 2147483647 w 315"/>
              <a:gd name="T69" fmla="*/ 2147483647 h 432"/>
              <a:gd name="T70" fmla="*/ 2147483647 w 315"/>
              <a:gd name="T71" fmla="*/ 2147483647 h 432"/>
              <a:gd name="T72" fmla="*/ 2147483647 w 315"/>
              <a:gd name="T73" fmla="*/ 2147483647 h 432"/>
              <a:gd name="T74" fmla="*/ 2147483647 w 315"/>
              <a:gd name="T75" fmla="*/ 2147483647 h 432"/>
              <a:gd name="T76" fmla="*/ 2147483647 w 315"/>
              <a:gd name="T77" fmla="*/ 2147483647 h 432"/>
              <a:gd name="T78" fmla="*/ 2147483647 w 315"/>
              <a:gd name="T79" fmla="*/ 2147483647 h 432"/>
              <a:gd name="T80" fmla="*/ 2147483647 w 315"/>
              <a:gd name="T81" fmla="*/ 2147483647 h 432"/>
              <a:gd name="T82" fmla="*/ 2147483647 w 315"/>
              <a:gd name="T83" fmla="*/ 0 h 432"/>
              <a:gd name="T84" fmla="*/ 2147483647 w 315"/>
              <a:gd name="T85" fmla="*/ 2147483647 h 4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5"/>
              <a:gd name="T130" fmla="*/ 0 h 432"/>
              <a:gd name="T131" fmla="*/ 315 w 315"/>
              <a:gd name="T132" fmla="*/ 432 h 4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5" h="432">
                <a:moveTo>
                  <a:pt x="79" y="18"/>
                </a:moveTo>
                <a:lnTo>
                  <a:pt x="91" y="45"/>
                </a:lnTo>
                <a:lnTo>
                  <a:pt x="69" y="61"/>
                </a:lnTo>
                <a:lnTo>
                  <a:pt x="67" y="130"/>
                </a:lnTo>
                <a:lnTo>
                  <a:pt x="56" y="85"/>
                </a:lnTo>
                <a:lnTo>
                  <a:pt x="10" y="129"/>
                </a:lnTo>
                <a:lnTo>
                  <a:pt x="0" y="253"/>
                </a:lnTo>
                <a:lnTo>
                  <a:pt x="29" y="314"/>
                </a:lnTo>
                <a:lnTo>
                  <a:pt x="32" y="346"/>
                </a:lnTo>
                <a:lnTo>
                  <a:pt x="34" y="371"/>
                </a:lnTo>
                <a:lnTo>
                  <a:pt x="32" y="391"/>
                </a:lnTo>
                <a:lnTo>
                  <a:pt x="26" y="431"/>
                </a:lnTo>
                <a:lnTo>
                  <a:pt x="150" y="424"/>
                </a:lnTo>
                <a:lnTo>
                  <a:pt x="313" y="409"/>
                </a:lnTo>
                <a:lnTo>
                  <a:pt x="283" y="400"/>
                </a:lnTo>
                <a:lnTo>
                  <a:pt x="267" y="380"/>
                </a:lnTo>
                <a:lnTo>
                  <a:pt x="292" y="361"/>
                </a:lnTo>
                <a:lnTo>
                  <a:pt x="292" y="337"/>
                </a:lnTo>
                <a:lnTo>
                  <a:pt x="280" y="316"/>
                </a:lnTo>
                <a:lnTo>
                  <a:pt x="292" y="301"/>
                </a:lnTo>
                <a:lnTo>
                  <a:pt x="314" y="302"/>
                </a:lnTo>
                <a:lnTo>
                  <a:pt x="310" y="242"/>
                </a:lnTo>
                <a:lnTo>
                  <a:pt x="304" y="207"/>
                </a:lnTo>
                <a:lnTo>
                  <a:pt x="291" y="184"/>
                </a:lnTo>
                <a:lnTo>
                  <a:pt x="277" y="171"/>
                </a:lnTo>
                <a:lnTo>
                  <a:pt x="257" y="166"/>
                </a:lnTo>
                <a:lnTo>
                  <a:pt x="238" y="166"/>
                </a:lnTo>
                <a:lnTo>
                  <a:pt x="217" y="195"/>
                </a:lnTo>
                <a:lnTo>
                  <a:pt x="204" y="204"/>
                </a:lnTo>
                <a:lnTo>
                  <a:pt x="195" y="207"/>
                </a:lnTo>
                <a:lnTo>
                  <a:pt x="185" y="202"/>
                </a:lnTo>
                <a:lnTo>
                  <a:pt x="182" y="189"/>
                </a:lnTo>
                <a:lnTo>
                  <a:pt x="185" y="180"/>
                </a:lnTo>
                <a:lnTo>
                  <a:pt x="194" y="171"/>
                </a:lnTo>
                <a:lnTo>
                  <a:pt x="202" y="166"/>
                </a:lnTo>
                <a:lnTo>
                  <a:pt x="211" y="165"/>
                </a:lnTo>
                <a:lnTo>
                  <a:pt x="211" y="148"/>
                </a:lnTo>
                <a:lnTo>
                  <a:pt x="235" y="130"/>
                </a:lnTo>
                <a:lnTo>
                  <a:pt x="211" y="73"/>
                </a:lnTo>
                <a:lnTo>
                  <a:pt x="211" y="46"/>
                </a:lnTo>
                <a:lnTo>
                  <a:pt x="172" y="36"/>
                </a:lnTo>
                <a:lnTo>
                  <a:pt x="114" y="0"/>
                </a:lnTo>
                <a:lnTo>
                  <a:pt x="79" y="18"/>
                </a:lnTo>
              </a:path>
            </a:pathLst>
          </a:custGeom>
          <a:solidFill>
            <a:srgbClr val="00B050"/>
          </a:solidFill>
          <a:ln w="12700">
            <a:solidFill>
              <a:schemeClr val="tx1"/>
            </a:solidFill>
            <a:round/>
            <a:headEnd/>
            <a:tailEnd/>
          </a:ln>
        </p:spPr>
        <p:txBody>
          <a:bodyPr wrap="none" anchor="ctr"/>
          <a:lstStyle/>
          <a:p>
            <a:endParaRPr lang="en-US"/>
          </a:p>
        </p:txBody>
      </p:sp>
      <p:sp>
        <p:nvSpPr>
          <p:cNvPr id="199" name="Freeform 47"/>
          <p:cNvSpPr>
            <a:spLocks/>
          </p:cNvSpPr>
          <p:nvPr/>
        </p:nvSpPr>
        <p:spPr bwMode="auto">
          <a:xfrm>
            <a:off x="7459828" y="2694797"/>
            <a:ext cx="568325" cy="920750"/>
          </a:xfrm>
          <a:custGeom>
            <a:avLst/>
            <a:gdLst>
              <a:gd name="T0" fmla="*/ 2147483647 w 358"/>
              <a:gd name="T1" fmla="*/ 2147483647 h 580"/>
              <a:gd name="T2" fmla="*/ 2147483647 w 358"/>
              <a:gd name="T3" fmla="*/ 0 h 580"/>
              <a:gd name="T4" fmla="*/ 2147483647 w 358"/>
              <a:gd name="T5" fmla="*/ 2147483647 h 580"/>
              <a:gd name="T6" fmla="*/ 2147483647 w 358"/>
              <a:gd name="T7" fmla="*/ 2147483647 h 580"/>
              <a:gd name="T8" fmla="*/ 2147483647 w 358"/>
              <a:gd name="T9" fmla="*/ 2147483647 h 580"/>
              <a:gd name="T10" fmla="*/ 2147483647 w 358"/>
              <a:gd name="T11" fmla="*/ 2147483647 h 580"/>
              <a:gd name="T12" fmla="*/ 2147483647 w 358"/>
              <a:gd name="T13" fmla="*/ 2147483647 h 580"/>
              <a:gd name="T14" fmla="*/ 2147483647 w 358"/>
              <a:gd name="T15" fmla="*/ 2147483647 h 580"/>
              <a:gd name="T16" fmla="*/ 2147483647 w 358"/>
              <a:gd name="T17" fmla="*/ 2147483647 h 580"/>
              <a:gd name="T18" fmla="*/ 2147483647 w 358"/>
              <a:gd name="T19" fmla="*/ 2147483647 h 580"/>
              <a:gd name="T20" fmla="*/ 2147483647 w 358"/>
              <a:gd name="T21" fmla="*/ 2147483647 h 580"/>
              <a:gd name="T22" fmla="*/ 2147483647 w 358"/>
              <a:gd name="T23" fmla="*/ 2147483647 h 580"/>
              <a:gd name="T24" fmla="*/ 2147483647 w 358"/>
              <a:gd name="T25" fmla="*/ 2147483647 h 580"/>
              <a:gd name="T26" fmla="*/ 2147483647 w 358"/>
              <a:gd name="T27" fmla="*/ 2147483647 h 580"/>
              <a:gd name="T28" fmla="*/ 2147483647 w 358"/>
              <a:gd name="T29" fmla="*/ 2147483647 h 580"/>
              <a:gd name="T30" fmla="*/ 2147483647 w 358"/>
              <a:gd name="T31" fmla="*/ 2147483647 h 580"/>
              <a:gd name="T32" fmla="*/ 2147483647 w 358"/>
              <a:gd name="T33" fmla="*/ 2147483647 h 580"/>
              <a:gd name="T34" fmla="*/ 0 w 358"/>
              <a:gd name="T35" fmla="*/ 2147483647 h 580"/>
              <a:gd name="T36" fmla="*/ 2147483647 w 358"/>
              <a:gd name="T37" fmla="*/ 2147483647 h 580"/>
              <a:gd name="T38" fmla="*/ 2147483647 w 358"/>
              <a:gd name="T39" fmla="*/ 2147483647 h 580"/>
              <a:gd name="T40" fmla="*/ 2147483647 w 358"/>
              <a:gd name="T41" fmla="*/ 2147483647 h 580"/>
              <a:gd name="T42" fmla="*/ 2147483647 w 358"/>
              <a:gd name="T43" fmla="*/ 2147483647 h 580"/>
              <a:gd name="T44" fmla="*/ 2147483647 w 358"/>
              <a:gd name="T45" fmla="*/ 2147483647 h 5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8"/>
              <a:gd name="T70" fmla="*/ 0 h 580"/>
              <a:gd name="T71" fmla="*/ 358 w 358"/>
              <a:gd name="T72" fmla="*/ 580 h 5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8" h="580">
                <a:moveTo>
                  <a:pt x="67" y="30"/>
                </a:moveTo>
                <a:lnTo>
                  <a:pt x="273" y="0"/>
                </a:lnTo>
                <a:lnTo>
                  <a:pt x="303" y="69"/>
                </a:lnTo>
                <a:lnTo>
                  <a:pt x="345" y="367"/>
                </a:lnTo>
                <a:lnTo>
                  <a:pt x="357" y="407"/>
                </a:lnTo>
                <a:lnTo>
                  <a:pt x="324" y="486"/>
                </a:lnTo>
                <a:lnTo>
                  <a:pt x="324" y="541"/>
                </a:lnTo>
                <a:lnTo>
                  <a:pt x="290" y="535"/>
                </a:lnTo>
                <a:lnTo>
                  <a:pt x="292" y="579"/>
                </a:lnTo>
                <a:lnTo>
                  <a:pt x="253" y="562"/>
                </a:lnTo>
                <a:lnTo>
                  <a:pt x="233" y="568"/>
                </a:lnTo>
                <a:lnTo>
                  <a:pt x="203" y="564"/>
                </a:lnTo>
                <a:lnTo>
                  <a:pt x="182" y="494"/>
                </a:lnTo>
                <a:lnTo>
                  <a:pt x="140" y="472"/>
                </a:lnTo>
                <a:lnTo>
                  <a:pt x="140" y="398"/>
                </a:lnTo>
                <a:lnTo>
                  <a:pt x="98" y="407"/>
                </a:lnTo>
                <a:lnTo>
                  <a:pt x="75" y="352"/>
                </a:lnTo>
                <a:lnTo>
                  <a:pt x="0" y="288"/>
                </a:lnTo>
                <a:lnTo>
                  <a:pt x="54" y="187"/>
                </a:lnTo>
                <a:lnTo>
                  <a:pt x="39" y="140"/>
                </a:lnTo>
                <a:lnTo>
                  <a:pt x="93" y="131"/>
                </a:lnTo>
                <a:lnTo>
                  <a:pt x="98" y="66"/>
                </a:lnTo>
                <a:lnTo>
                  <a:pt x="67" y="30"/>
                </a:lnTo>
              </a:path>
            </a:pathLst>
          </a:custGeom>
          <a:solidFill>
            <a:srgbClr val="00B050"/>
          </a:solidFill>
          <a:ln w="12700">
            <a:solidFill>
              <a:schemeClr val="tx1"/>
            </a:solidFill>
            <a:round/>
            <a:headEnd/>
            <a:tailEnd/>
          </a:ln>
        </p:spPr>
        <p:txBody>
          <a:bodyPr wrap="none" anchor="ctr"/>
          <a:lstStyle/>
          <a:p>
            <a:endParaRPr lang="en-US"/>
          </a:p>
        </p:txBody>
      </p:sp>
      <p:sp>
        <p:nvSpPr>
          <p:cNvPr id="200" name="Freeform 48"/>
          <p:cNvSpPr>
            <a:spLocks/>
          </p:cNvSpPr>
          <p:nvPr/>
        </p:nvSpPr>
        <p:spPr bwMode="auto">
          <a:xfrm>
            <a:off x="6992939" y="3086100"/>
            <a:ext cx="860425" cy="717550"/>
          </a:xfrm>
          <a:custGeom>
            <a:avLst/>
            <a:gdLst>
              <a:gd name="T0" fmla="*/ 0 w 542"/>
              <a:gd name="T1" fmla="*/ 2147483647 h 452"/>
              <a:gd name="T2" fmla="*/ 2147483647 w 542"/>
              <a:gd name="T3" fmla="*/ 0 h 452"/>
              <a:gd name="T4" fmla="*/ 2147483647 w 542"/>
              <a:gd name="T5" fmla="*/ 0 h 452"/>
              <a:gd name="T6" fmla="*/ 2147483647 w 542"/>
              <a:gd name="T7" fmla="*/ 2147483647 h 452"/>
              <a:gd name="T8" fmla="*/ 2147483647 w 542"/>
              <a:gd name="T9" fmla="*/ 2147483647 h 452"/>
              <a:gd name="T10" fmla="*/ 2147483647 w 542"/>
              <a:gd name="T11" fmla="*/ 2147483647 h 452"/>
              <a:gd name="T12" fmla="*/ 2147483647 w 542"/>
              <a:gd name="T13" fmla="*/ 2147483647 h 452"/>
              <a:gd name="T14" fmla="*/ 2147483647 w 542"/>
              <a:gd name="T15" fmla="*/ 2147483647 h 452"/>
              <a:gd name="T16" fmla="*/ 2147483647 w 542"/>
              <a:gd name="T17" fmla="*/ 2147483647 h 452"/>
              <a:gd name="T18" fmla="*/ 2147483647 w 542"/>
              <a:gd name="T19" fmla="*/ 2147483647 h 452"/>
              <a:gd name="T20" fmla="*/ 2147483647 w 542"/>
              <a:gd name="T21" fmla="*/ 2147483647 h 452"/>
              <a:gd name="T22" fmla="*/ 2147483647 w 542"/>
              <a:gd name="T23" fmla="*/ 2147483647 h 452"/>
              <a:gd name="T24" fmla="*/ 2147483647 w 542"/>
              <a:gd name="T25" fmla="*/ 2147483647 h 452"/>
              <a:gd name="T26" fmla="*/ 2147483647 w 542"/>
              <a:gd name="T27" fmla="*/ 2147483647 h 452"/>
              <a:gd name="T28" fmla="*/ 2147483647 w 542"/>
              <a:gd name="T29" fmla="*/ 2147483647 h 452"/>
              <a:gd name="T30" fmla="*/ 2147483647 w 542"/>
              <a:gd name="T31" fmla="*/ 2147483647 h 452"/>
              <a:gd name="T32" fmla="*/ 2147483647 w 542"/>
              <a:gd name="T33" fmla="*/ 2147483647 h 452"/>
              <a:gd name="T34" fmla="*/ 2147483647 w 542"/>
              <a:gd name="T35" fmla="*/ 2147483647 h 452"/>
              <a:gd name="T36" fmla="*/ 2147483647 w 542"/>
              <a:gd name="T37" fmla="*/ 2147483647 h 452"/>
              <a:gd name="T38" fmla="*/ 2147483647 w 542"/>
              <a:gd name="T39" fmla="*/ 2147483647 h 452"/>
              <a:gd name="T40" fmla="*/ 2147483647 w 542"/>
              <a:gd name="T41" fmla="*/ 2147483647 h 452"/>
              <a:gd name="T42" fmla="*/ 2147483647 w 542"/>
              <a:gd name="T43" fmla="*/ 2147483647 h 452"/>
              <a:gd name="T44" fmla="*/ 2147483647 w 542"/>
              <a:gd name="T45" fmla="*/ 2147483647 h 452"/>
              <a:gd name="T46" fmla="*/ 2147483647 w 542"/>
              <a:gd name="T47" fmla="*/ 2147483647 h 452"/>
              <a:gd name="T48" fmla="*/ 2147483647 w 542"/>
              <a:gd name="T49" fmla="*/ 2147483647 h 452"/>
              <a:gd name="T50" fmla="*/ 0 w 542"/>
              <a:gd name="T51" fmla="*/ 2147483647 h 4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2"/>
              <a:gd name="T79" fmla="*/ 0 h 452"/>
              <a:gd name="T80" fmla="*/ 542 w 542"/>
              <a:gd name="T81" fmla="*/ 452 h 4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2" h="452">
                <a:moveTo>
                  <a:pt x="0" y="15"/>
                </a:moveTo>
                <a:lnTo>
                  <a:pt x="237" y="0"/>
                </a:lnTo>
                <a:lnTo>
                  <a:pt x="287" y="0"/>
                </a:lnTo>
                <a:lnTo>
                  <a:pt x="325" y="13"/>
                </a:lnTo>
                <a:lnTo>
                  <a:pt x="304" y="52"/>
                </a:lnTo>
                <a:lnTo>
                  <a:pt x="373" y="116"/>
                </a:lnTo>
                <a:lnTo>
                  <a:pt x="395" y="170"/>
                </a:lnTo>
                <a:lnTo>
                  <a:pt x="437" y="157"/>
                </a:lnTo>
                <a:lnTo>
                  <a:pt x="435" y="233"/>
                </a:lnTo>
                <a:lnTo>
                  <a:pt x="476" y="255"/>
                </a:lnTo>
                <a:lnTo>
                  <a:pt x="495" y="323"/>
                </a:lnTo>
                <a:lnTo>
                  <a:pt x="525" y="329"/>
                </a:lnTo>
                <a:lnTo>
                  <a:pt x="541" y="355"/>
                </a:lnTo>
                <a:lnTo>
                  <a:pt x="504" y="394"/>
                </a:lnTo>
                <a:lnTo>
                  <a:pt x="492" y="439"/>
                </a:lnTo>
                <a:lnTo>
                  <a:pt x="441" y="451"/>
                </a:lnTo>
                <a:lnTo>
                  <a:pt x="454" y="402"/>
                </a:lnTo>
                <a:lnTo>
                  <a:pt x="251" y="420"/>
                </a:lnTo>
                <a:lnTo>
                  <a:pt x="106" y="438"/>
                </a:lnTo>
                <a:lnTo>
                  <a:pt x="97" y="390"/>
                </a:lnTo>
                <a:lnTo>
                  <a:pt x="87" y="246"/>
                </a:lnTo>
                <a:lnTo>
                  <a:pt x="85" y="167"/>
                </a:lnTo>
                <a:lnTo>
                  <a:pt x="37" y="131"/>
                </a:lnTo>
                <a:lnTo>
                  <a:pt x="54" y="99"/>
                </a:lnTo>
                <a:lnTo>
                  <a:pt x="31" y="81"/>
                </a:lnTo>
                <a:lnTo>
                  <a:pt x="0" y="15"/>
                </a:lnTo>
              </a:path>
            </a:pathLst>
          </a:custGeom>
          <a:solidFill>
            <a:srgbClr val="00B050"/>
          </a:solidFill>
          <a:ln w="12700">
            <a:solidFill>
              <a:schemeClr val="tx1"/>
            </a:solidFill>
            <a:round/>
            <a:headEnd/>
            <a:tailEnd/>
          </a:ln>
        </p:spPr>
        <p:txBody>
          <a:bodyPr wrap="none" anchor="ctr"/>
          <a:lstStyle/>
          <a:p>
            <a:endParaRPr lang="en-US"/>
          </a:p>
        </p:txBody>
      </p:sp>
      <p:sp>
        <p:nvSpPr>
          <p:cNvPr id="201" name="Freeform 49"/>
          <p:cNvSpPr>
            <a:spLocks/>
          </p:cNvSpPr>
          <p:nvPr/>
        </p:nvSpPr>
        <p:spPr bwMode="auto">
          <a:xfrm>
            <a:off x="7929563" y="2781300"/>
            <a:ext cx="425450" cy="704850"/>
          </a:xfrm>
          <a:custGeom>
            <a:avLst/>
            <a:gdLst>
              <a:gd name="T0" fmla="*/ 0 w 268"/>
              <a:gd name="T1" fmla="*/ 2147483647 h 444"/>
              <a:gd name="T2" fmla="*/ 2147483647 w 268"/>
              <a:gd name="T3" fmla="*/ 2147483647 h 444"/>
              <a:gd name="T4" fmla="*/ 2147483647 w 268"/>
              <a:gd name="T5" fmla="*/ 2147483647 h 444"/>
              <a:gd name="T6" fmla="*/ 2147483647 w 268"/>
              <a:gd name="T7" fmla="*/ 2147483647 h 444"/>
              <a:gd name="T8" fmla="*/ 2147483647 w 268"/>
              <a:gd name="T9" fmla="*/ 2147483647 h 444"/>
              <a:gd name="T10" fmla="*/ 2147483647 w 268"/>
              <a:gd name="T11" fmla="*/ 0 h 444"/>
              <a:gd name="T12" fmla="*/ 2147483647 w 268"/>
              <a:gd name="T13" fmla="*/ 2147483647 h 444"/>
              <a:gd name="T14" fmla="*/ 2147483647 w 268"/>
              <a:gd name="T15" fmla="*/ 2147483647 h 444"/>
              <a:gd name="T16" fmla="*/ 2147483647 w 268"/>
              <a:gd name="T17" fmla="*/ 2147483647 h 444"/>
              <a:gd name="T18" fmla="*/ 2147483647 w 268"/>
              <a:gd name="T19" fmla="*/ 2147483647 h 444"/>
              <a:gd name="T20" fmla="*/ 2147483647 w 268"/>
              <a:gd name="T21" fmla="*/ 2147483647 h 444"/>
              <a:gd name="T22" fmla="*/ 2147483647 w 268"/>
              <a:gd name="T23" fmla="*/ 2147483647 h 444"/>
              <a:gd name="T24" fmla="*/ 2147483647 w 268"/>
              <a:gd name="T25" fmla="*/ 2147483647 h 444"/>
              <a:gd name="T26" fmla="*/ 2147483647 w 268"/>
              <a:gd name="T27" fmla="*/ 2147483647 h 444"/>
              <a:gd name="T28" fmla="*/ 2147483647 w 268"/>
              <a:gd name="T29" fmla="*/ 2147483647 h 444"/>
              <a:gd name="T30" fmla="*/ 0 w 268"/>
              <a:gd name="T31" fmla="*/ 2147483647 h 4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8"/>
              <a:gd name="T49" fmla="*/ 0 h 444"/>
              <a:gd name="T50" fmla="*/ 268 w 268"/>
              <a:gd name="T51" fmla="*/ 444 h 4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8" h="444">
                <a:moveTo>
                  <a:pt x="0" y="31"/>
                </a:moveTo>
                <a:lnTo>
                  <a:pt x="31" y="48"/>
                </a:lnTo>
                <a:lnTo>
                  <a:pt x="61" y="45"/>
                </a:lnTo>
                <a:lnTo>
                  <a:pt x="71" y="36"/>
                </a:lnTo>
                <a:lnTo>
                  <a:pt x="79" y="9"/>
                </a:lnTo>
                <a:lnTo>
                  <a:pt x="208" y="0"/>
                </a:lnTo>
                <a:lnTo>
                  <a:pt x="267" y="313"/>
                </a:lnTo>
                <a:lnTo>
                  <a:pt x="263" y="310"/>
                </a:lnTo>
                <a:lnTo>
                  <a:pt x="218" y="328"/>
                </a:lnTo>
                <a:lnTo>
                  <a:pt x="187" y="412"/>
                </a:lnTo>
                <a:lnTo>
                  <a:pt x="141" y="400"/>
                </a:lnTo>
                <a:lnTo>
                  <a:pt x="88" y="431"/>
                </a:lnTo>
                <a:lnTo>
                  <a:pt x="18" y="443"/>
                </a:lnTo>
                <a:lnTo>
                  <a:pt x="49" y="361"/>
                </a:lnTo>
                <a:lnTo>
                  <a:pt x="36" y="314"/>
                </a:lnTo>
                <a:lnTo>
                  <a:pt x="0" y="31"/>
                </a:lnTo>
              </a:path>
            </a:pathLst>
          </a:custGeom>
          <a:solidFill>
            <a:srgbClr val="00B050"/>
          </a:solidFill>
          <a:ln w="12700">
            <a:solidFill>
              <a:schemeClr val="tx1"/>
            </a:solidFill>
            <a:round/>
            <a:headEnd/>
            <a:tailEnd/>
          </a:ln>
        </p:spPr>
        <p:txBody>
          <a:bodyPr wrap="none" anchor="ctr"/>
          <a:lstStyle/>
          <a:p>
            <a:endParaRPr lang="en-US"/>
          </a:p>
        </p:txBody>
      </p:sp>
      <p:sp>
        <p:nvSpPr>
          <p:cNvPr id="202" name="Freeform 50"/>
          <p:cNvSpPr>
            <a:spLocks/>
          </p:cNvSpPr>
          <p:nvPr/>
        </p:nvSpPr>
        <p:spPr bwMode="auto">
          <a:xfrm>
            <a:off x="8256588" y="2644775"/>
            <a:ext cx="538162" cy="628650"/>
          </a:xfrm>
          <a:custGeom>
            <a:avLst/>
            <a:gdLst>
              <a:gd name="T0" fmla="*/ 0 w 339"/>
              <a:gd name="T1" fmla="*/ 2147483647 h 396"/>
              <a:gd name="T2" fmla="*/ 2147483647 w 339"/>
              <a:gd name="T3" fmla="*/ 2147483647 h 396"/>
              <a:gd name="T4" fmla="*/ 2147483647 w 339"/>
              <a:gd name="T5" fmla="*/ 2147483647 h 396"/>
              <a:gd name="T6" fmla="*/ 2147483647 w 339"/>
              <a:gd name="T7" fmla="*/ 2147483647 h 396"/>
              <a:gd name="T8" fmla="*/ 2147483647 w 339"/>
              <a:gd name="T9" fmla="*/ 2147483647 h 396"/>
              <a:gd name="T10" fmla="*/ 2147483647 w 339"/>
              <a:gd name="T11" fmla="*/ 0 h 396"/>
              <a:gd name="T12" fmla="*/ 2147483647 w 339"/>
              <a:gd name="T13" fmla="*/ 2147483647 h 396"/>
              <a:gd name="T14" fmla="*/ 2147483647 w 339"/>
              <a:gd name="T15" fmla="*/ 2147483647 h 396"/>
              <a:gd name="T16" fmla="*/ 2147483647 w 339"/>
              <a:gd name="T17" fmla="*/ 2147483647 h 396"/>
              <a:gd name="T18" fmla="*/ 2147483647 w 339"/>
              <a:gd name="T19" fmla="*/ 2147483647 h 396"/>
              <a:gd name="T20" fmla="*/ 2147483647 w 339"/>
              <a:gd name="T21" fmla="*/ 2147483647 h 396"/>
              <a:gd name="T22" fmla="*/ 2147483647 w 339"/>
              <a:gd name="T23" fmla="*/ 2147483647 h 396"/>
              <a:gd name="T24" fmla="*/ 2147483647 w 339"/>
              <a:gd name="T25" fmla="*/ 2147483647 h 396"/>
              <a:gd name="T26" fmla="*/ 2147483647 w 339"/>
              <a:gd name="T27" fmla="*/ 2147483647 h 396"/>
              <a:gd name="T28" fmla="*/ 2147483647 w 339"/>
              <a:gd name="T29" fmla="*/ 2147483647 h 396"/>
              <a:gd name="T30" fmla="*/ 2147483647 w 339"/>
              <a:gd name="T31" fmla="*/ 2147483647 h 396"/>
              <a:gd name="T32" fmla="*/ 2147483647 w 339"/>
              <a:gd name="T33" fmla="*/ 2147483647 h 396"/>
              <a:gd name="T34" fmla="*/ 2147483647 w 339"/>
              <a:gd name="T35" fmla="*/ 2147483647 h 396"/>
              <a:gd name="T36" fmla="*/ 0 w 339"/>
              <a:gd name="T37" fmla="*/ 2147483647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9"/>
              <a:gd name="T58" fmla="*/ 0 h 396"/>
              <a:gd name="T59" fmla="*/ 339 w 339"/>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9" h="396">
                <a:moveTo>
                  <a:pt x="0" y="86"/>
                </a:moveTo>
                <a:lnTo>
                  <a:pt x="152" y="72"/>
                </a:lnTo>
                <a:lnTo>
                  <a:pt x="184" y="78"/>
                </a:lnTo>
                <a:lnTo>
                  <a:pt x="256" y="46"/>
                </a:lnTo>
                <a:lnTo>
                  <a:pt x="272" y="15"/>
                </a:lnTo>
                <a:lnTo>
                  <a:pt x="315" y="0"/>
                </a:lnTo>
                <a:lnTo>
                  <a:pt x="338" y="148"/>
                </a:lnTo>
                <a:lnTo>
                  <a:pt x="320" y="164"/>
                </a:lnTo>
                <a:lnTo>
                  <a:pt x="325" y="268"/>
                </a:lnTo>
                <a:lnTo>
                  <a:pt x="291" y="277"/>
                </a:lnTo>
                <a:lnTo>
                  <a:pt x="272" y="335"/>
                </a:lnTo>
                <a:lnTo>
                  <a:pt x="246" y="328"/>
                </a:lnTo>
                <a:lnTo>
                  <a:pt x="237" y="395"/>
                </a:lnTo>
                <a:lnTo>
                  <a:pt x="199" y="367"/>
                </a:lnTo>
                <a:lnTo>
                  <a:pt x="124" y="385"/>
                </a:lnTo>
                <a:lnTo>
                  <a:pt x="92" y="359"/>
                </a:lnTo>
                <a:lnTo>
                  <a:pt x="50" y="358"/>
                </a:lnTo>
                <a:lnTo>
                  <a:pt x="28" y="246"/>
                </a:lnTo>
                <a:lnTo>
                  <a:pt x="0" y="86"/>
                </a:lnTo>
              </a:path>
            </a:pathLst>
          </a:custGeom>
          <a:solidFill>
            <a:srgbClr val="FFCC66"/>
          </a:solidFill>
          <a:ln w="12700" cap="rnd">
            <a:solidFill>
              <a:srgbClr val="000000"/>
            </a:solidFill>
            <a:round/>
            <a:headEnd/>
            <a:tailEnd/>
          </a:ln>
        </p:spPr>
        <p:txBody>
          <a:bodyPr/>
          <a:lstStyle/>
          <a:p>
            <a:endParaRPr lang="en-US">
              <a:solidFill>
                <a:srgbClr val="FFC000"/>
              </a:solidFill>
            </a:endParaRPr>
          </a:p>
        </p:txBody>
      </p:sp>
      <p:sp>
        <p:nvSpPr>
          <p:cNvPr id="203" name="Freeform 51"/>
          <p:cNvSpPr>
            <a:spLocks/>
          </p:cNvSpPr>
          <p:nvPr/>
        </p:nvSpPr>
        <p:spPr bwMode="auto">
          <a:xfrm>
            <a:off x="7778750" y="3211513"/>
            <a:ext cx="947738" cy="533400"/>
          </a:xfrm>
          <a:custGeom>
            <a:avLst/>
            <a:gdLst>
              <a:gd name="T0" fmla="*/ 0 w 597"/>
              <a:gd name="T1" fmla="*/ 2147483647 h 336"/>
              <a:gd name="T2" fmla="*/ 2147483647 w 597"/>
              <a:gd name="T3" fmla="*/ 2147483647 h 336"/>
              <a:gd name="T4" fmla="*/ 2147483647 w 597"/>
              <a:gd name="T5" fmla="*/ 2147483647 h 336"/>
              <a:gd name="T6" fmla="*/ 2147483647 w 597"/>
              <a:gd name="T7" fmla="*/ 2147483647 h 336"/>
              <a:gd name="T8" fmla="*/ 2147483647 w 597"/>
              <a:gd name="T9" fmla="*/ 2147483647 h 336"/>
              <a:gd name="T10" fmla="*/ 2147483647 w 597"/>
              <a:gd name="T11" fmla="*/ 2147483647 h 336"/>
              <a:gd name="T12" fmla="*/ 2147483647 w 597"/>
              <a:gd name="T13" fmla="*/ 2147483647 h 336"/>
              <a:gd name="T14" fmla="*/ 2147483647 w 597"/>
              <a:gd name="T15" fmla="*/ 2147483647 h 336"/>
              <a:gd name="T16" fmla="*/ 2147483647 w 597"/>
              <a:gd name="T17" fmla="*/ 2147483647 h 336"/>
              <a:gd name="T18" fmla="*/ 2147483647 w 597"/>
              <a:gd name="T19" fmla="*/ 2147483647 h 336"/>
              <a:gd name="T20" fmla="*/ 2147483647 w 597"/>
              <a:gd name="T21" fmla="*/ 2147483647 h 336"/>
              <a:gd name="T22" fmla="*/ 2147483647 w 597"/>
              <a:gd name="T23" fmla="*/ 2147483647 h 336"/>
              <a:gd name="T24" fmla="*/ 2147483647 w 597"/>
              <a:gd name="T25" fmla="*/ 2147483647 h 336"/>
              <a:gd name="T26" fmla="*/ 2147483647 w 597"/>
              <a:gd name="T27" fmla="*/ 2147483647 h 336"/>
              <a:gd name="T28" fmla="*/ 2147483647 w 597"/>
              <a:gd name="T29" fmla="*/ 0 h 336"/>
              <a:gd name="T30" fmla="*/ 2147483647 w 597"/>
              <a:gd name="T31" fmla="*/ 2147483647 h 336"/>
              <a:gd name="T32" fmla="*/ 2147483647 w 597"/>
              <a:gd name="T33" fmla="*/ 2147483647 h 336"/>
              <a:gd name="T34" fmla="*/ 2147483647 w 597"/>
              <a:gd name="T35" fmla="*/ 2147483647 h 336"/>
              <a:gd name="T36" fmla="*/ 2147483647 w 597"/>
              <a:gd name="T37" fmla="*/ 2147483647 h 336"/>
              <a:gd name="T38" fmla="*/ 2147483647 w 597"/>
              <a:gd name="T39" fmla="*/ 2147483647 h 336"/>
              <a:gd name="T40" fmla="*/ 2147483647 w 597"/>
              <a:gd name="T41" fmla="*/ 2147483647 h 336"/>
              <a:gd name="T42" fmla="*/ 2147483647 w 597"/>
              <a:gd name="T43" fmla="*/ 2147483647 h 336"/>
              <a:gd name="T44" fmla="*/ 2147483647 w 597"/>
              <a:gd name="T45" fmla="*/ 2147483647 h 336"/>
              <a:gd name="T46" fmla="*/ 2147483647 w 597"/>
              <a:gd name="T47" fmla="*/ 2147483647 h 336"/>
              <a:gd name="T48" fmla="*/ 2147483647 w 597"/>
              <a:gd name="T49" fmla="*/ 2147483647 h 336"/>
              <a:gd name="T50" fmla="*/ 2147483647 w 597"/>
              <a:gd name="T51" fmla="*/ 2147483647 h 336"/>
              <a:gd name="T52" fmla="*/ 2147483647 w 597"/>
              <a:gd name="T53" fmla="*/ 2147483647 h 336"/>
              <a:gd name="T54" fmla="*/ 2147483647 w 597"/>
              <a:gd name="T55" fmla="*/ 2147483647 h 336"/>
              <a:gd name="T56" fmla="*/ 0 w 597"/>
              <a:gd name="T57" fmla="*/ 2147483647 h 3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7"/>
              <a:gd name="T88" fmla="*/ 0 h 336"/>
              <a:gd name="T89" fmla="*/ 597 w 597"/>
              <a:gd name="T90" fmla="*/ 336 h 3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7" h="336">
                <a:moveTo>
                  <a:pt x="0" y="335"/>
                </a:moveTo>
                <a:lnTo>
                  <a:pt x="143" y="314"/>
                </a:lnTo>
                <a:lnTo>
                  <a:pt x="143" y="299"/>
                </a:lnTo>
                <a:lnTo>
                  <a:pt x="494" y="252"/>
                </a:lnTo>
                <a:lnTo>
                  <a:pt x="500" y="226"/>
                </a:lnTo>
                <a:lnTo>
                  <a:pt x="552" y="207"/>
                </a:lnTo>
                <a:lnTo>
                  <a:pt x="558" y="180"/>
                </a:lnTo>
                <a:lnTo>
                  <a:pt x="580" y="171"/>
                </a:lnTo>
                <a:lnTo>
                  <a:pt x="596" y="131"/>
                </a:lnTo>
                <a:lnTo>
                  <a:pt x="547" y="91"/>
                </a:lnTo>
                <a:lnTo>
                  <a:pt x="539" y="37"/>
                </a:lnTo>
                <a:lnTo>
                  <a:pt x="500" y="10"/>
                </a:lnTo>
                <a:lnTo>
                  <a:pt x="422" y="25"/>
                </a:lnTo>
                <a:lnTo>
                  <a:pt x="386" y="1"/>
                </a:lnTo>
                <a:lnTo>
                  <a:pt x="350" y="0"/>
                </a:lnTo>
                <a:lnTo>
                  <a:pt x="358" y="37"/>
                </a:lnTo>
                <a:lnTo>
                  <a:pt x="309" y="57"/>
                </a:lnTo>
                <a:lnTo>
                  <a:pt x="277" y="140"/>
                </a:lnTo>
                <a:lnTo>
                  <a:pt x="233" y="127"/>
                </a:lnTo>
                <a:lnTo>
                  <a:pt x="180" y="158"/>
                </a:lnTo>
                <a:lnTo>
                  <a:pt x="112" y="170"/>
                </a:lnTo>
                <a:lnTo>
                  <a:pt x="112" y="217"/>
                </a:lnTo>
                <a:lnTo>
                  <a:pt x="81" y="216"/>
                </a:lnTo>
                <a:lnTo>
                  <a:pt x="82" y="256"/>
                </a:lnTo>
                <a:lnTo>
                  <a:pt x="47" y="241"/>
                </a:lnTo>
                <a:lnTo>
                  <a:pt x="26" y="249"/>
                </a:lnTo>
                <a:lnTo>
                  <a:pt x="44" y="275"/>
                </a:lnTo>
                <a:lnTo>
                  <a:pt x="7" y="313"/>
                </a:lnTo>
                <a:lnTo>
                  <a:pt x="0" y="335"/>
                </a:lnTo>
              </a:path>
            </a:pathLst>
          </a:custGeom>
          <a:solidFill>
            <a:srgbClr val="FFCC66"/>
          </a:solidFill>
          <a:ln w="12700" cap="rnd">
            <a:solidFill>
              <a:srgbClr val="000000"/>
            </a:solidFill>
            <a:round/>
            <a:headEnd/>
            <a:tailEnd/>
          </a:ln>
        </p:spPr>
        <p:txBody>
          <a:bodyPr/>
          <a:lstStyle/>
          <a:p>
            <a:endParaRPr lang="en-US"/>
          </a:p>
        </p:txBody>
      </p:sp>
      <p:sp>
        <p:nvSpPr>
          <p:cNvPr id="204" name="Freeform 52"/>
          <p:cNvSpPr>
            <a:spLocks/>
          </p:cNvSpPr>
          <p:nvPr/>
        </p:nvSpPr>
        <p:spPr bwMode="auto">
          <a:xfrm>
            <a:off x="7716839" y="3557588"/>
            <a:ext cx="1089025" cy="404812"/>
          </a:xfrm>
          <a:custGeom>
            <a:avLst/>
            <a:gdLst>
              <a:gd name="T0" fmla="*/ 2147483647 w 686"/>
              <a:gd name="T1" fmla="*/ 2147483647 h 255"/>
              <a:gd name="T2" fmla="*/ 2147483647 w 686"/>
              <a:gd name="T3" fmla="*/ 2147483647 h 255"/>
              <a:gd name="T4" fmla="*/ 2147483647 w 686"/>
              <a:gd name="T5" fmla="*/ 2147483647 h 255"/>
              <a:gd name="T6" fmla="*/ 2147483647 w 686"/>
              <a:gd name="T7" fmla="*/ 2147483647 h 255"/>
              <a:gd name="T8" fmla="*/ 0 w 686"/>
              <a:gd name="T9" fmla="*/ 2147483647 h 255"/>
              <a:gd name="T10" fmla="*/ 2147483647 w 686"/>
              <a:gd name="T11" fmla="*/ 2147483647 h 255"/>
              <a:gd name="T12" fmla="*/ 2147483647 w 686"/>
              <a:gd name="T13" fmla="*/ 2147483647 h 255"/>
              <a:gd name="T14" fmla="*/ 2147483647 w 686"/>
              <a:gd name="T15" fmla="*/ 2147483647 h 255"/>
              <a:gd name="T16" fmla="*/ 2147483647 w 686"/>
              <a:gd name="T17" fmla="*/ 2147483647 h 255"/>
              <a:gd name="T18" fmla="*/ 2147483647 w 686"/>
              <a:gd name="T19" fmla="*/ 2147483647 h 255"/>
              <a:gd name="T20" fmla="*/ 2147483647 w 686"/>
              <a:gd name="T21" fmla="*/ 2147483647 h 255"/>
              <a:gd name="T22" fmla="*/ 2147483647 w 686"/>
              <a:gd name="T23" fmla="*/ 0 h 255"/>
              <a:gd name="T24" fmla="*/ 2147483647 w 686"/>
              <a:gd name="T25" fmla="*/ 2147483647 h 255"/>
              <a:gd name="T26" fmla="*/ 2147483647 w 686"/>
              <a:gd name="T27" fmla="*/ 2147483647 h 255"/>
              <a:gd name="T28" fmla="*/ 2147483647 w 686"/>
              <a:gd name="T29" fmla="*/ 2147483647 h 255"/>
              <a:gd name="T30" fmla="*/ 2147483647 w 686"/>
              <a:gd name="T31" fmla="*/ 2147483647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6"/>
              <a:gd name="T49" fmla="*/ 0 h 255"/>
              <a:gd name="T50" fmla="*/ 686 w 686"/>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6" h="255">
                <a:moveTo>
                  <a:pt x="41" y="115"/>
                </a:moveTo>
                <a:lnTo>
                  <a:pt x="41" y="120"/>
                </a:lnTo>
                <a:lnTo>
                  <a:pt x="29" y="143"/>
                </a:lnTo>
                <a:lnTo>
                  <a:pt x="43" y="176"/>
                </a:lnTo>
                <a:lnTo>
                  <a:pt x="0" y="205"/>
                </a:lnTo>
                <a:lnTo>
                  <a:pt x="9" y="254"/>
                </a:lnTo>
                <a:lnTo>
                  <a:pt x="186" y="239"/>
                </a:lnTo>
                <a:lnTo>
                  <a:pt x="400" y="214"/>
                </a:lnTo>
                <a:lnTo>
                  <a:pt x="508" y="194"/>
                </a:lnTo>
                <a:lnTo>
                  <a:pt x="530" y="128"/>
                </a:lnTo>
                <a:lnTo>
                  <a:pt x="568" y="126"/>
                </a:lnTo>
                <a:lnTo>
                  <a:pt x="685" y="0"/>
                </a:lnTo>
                <a:lnTo>
                  <a:pt x="532" y="31"/>
                </a:lnTo>
                <a:lnTo>
                  <a:pt x="177" y="82"/>
                </a:lnTo>
                <a:lnTo>
                  <a:pt x="180" y="97"/>
                </a:lnTo>
                <a:lnTo>
                  <a:pt x="41" y="115"/>
                </a:lnTo>
              </a:path>
            </a:pathLst>
          </a:custGeom>
          <a:solidFill>
            <a:srgbClr val="00B050"/>
          </a:solidFill>
          <a:ln w="12700">
            <a:solidFill>
              <a:schemeClr val="tx1"/>
            </a:solidFill>
            <a:round/>
            <a:headEnd/>
            <a:tailEnd/>
          </a:ln>
        </p:spPr>
        <p:txBody>
          <a:bodyPr wrap="none" anchor="ctr"/>
          <a:lstStyle/>
          <a:p>
            <a:endParaRPr lang="en-US"/>
          </a:p>
        </p:txBody>
      </p:sp>
      <p:sp>
        <p:nvSpPr>
          <p:cNvPr id="205" name="Freeform 53"/>
          <p:cNvSpPr>
            <a:spLocks/>
          </p:cNvSpPr>
          <p:nvPr/>
        </p:nvSpPr>
        <p:spPr bwMode="auto">
          <a:xfrm>
            <a:off x="7612064" y="3929064"/>
            <a:ext cx="441325" cy="795337"/>
          </a:xfrm>
          <a:custGeom>
            <a:avLst/>
            <a:gdLst>
              <a:gd name="T0" fmla="*/ 2147483647 w 279"/>
              <a:gd name="T1" fmla="*/ 2147483647 h 501"/>
              <a:gd name="T2" fmla="*/ 2147483647 w 279"/>
              <a:gd name="T3" fmla="*/ 2147483647 h 501"/>
              <a:gd name="T4" fmla="*/ 0 w 279"/>
              <a:gd name="T5" fmla="*/ 2147483647 h 501"/>
              <a:gd name="T6" fmla="*/ 2147483647 w 279"/>
              <a:gd name="T7" fmla="*/ 2147483647 h 501"/>
              <a:gd name="T8" fmla="*/ 2147483647 w 279"/>
              <a:gd name="T9" fmla="*/ 2147483647 h 501"/>
              <a:gd name="T10" fmla="*/ 2147483647 w 279"/>
              <a:gd name="T11" fmla="*/ 2147483647 h 501"/>
              <a:gd name="T12" fmla="*/ 2147483647 w 279"/>
              <a:gd name="T13" fmla="*/ 2147483647 h 501"/>
              <a:gd name="T14" fmla="*/ 2147483647 w 279"/>
              <a:gd name="T15" fmla="*/ 2147483647 h 501"/>
              <a:gd name="T16" fmla="*/ 2147483647 w 279"/>
              <a:gd name="T17" fmla="*/ 2147483647 h 501"/>
              <a:gd name="T18" fmla="*/ 2147483647 w 279"/>
              <a:gd name="T19" fmla="*/ 2147483647 h 501"/>
              <a:gd name="T20" fmla="*/ 2147483647 w 279"/>
              <a:gd name="T21" fmla="*/ 2147483647 h 501"/>
              <a:gd name="T22" fmla="*/ 2147483647 w 279"/>
              <a:gd name="T23" fmla="*/ 2147483647 h 501"/>
              <a:gd name="T24" fmla="*/ 2147483647 w 279"/>
              <a:gd name="T25" fmla="*/ 2147483647 h 501"/>
              <a:gd name="T26" fmla="*/ 2147483647 w 279"/>
              <a:gd name="T27" fmla="*/ 0 h 501"/>
              <a:gd name="T28" fmla="*/ 2147483647 w 279"/>
              <a:gd name="T29" fmla="*/ 2147483647 h 5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9"/>
              <a:gd name="T46" fmla="*/ 0 h 501"/>
              <a:gd name="T47" fmla="*/ 279 w 279"/>
              <a:gd name="T48" fmla="*/ 501 h 5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9" h="501">
                <a:moveTo>
                  <a:pt x="79" y="16"/>
                </a:moveTo>
                <a:lnTo>
                  <a:pt x="37" y="102"/>
                </a:lnTo>
                <a:lnTo>
                  <a:pt x="0" y="157"/>
                </a:lnTo>
                <a:lnTo>
                  <a:pt x="12" y="223"/>
                </a:lnTo>
                <a:lnTo>
                  <a:pt x="56" y="313"/>
                </a:lnTo>
                <a:lnTo>
                  <a:pt x="22" y="403"/>
                </a:lnTo>
                <a:lnTo>
                  <a:pt x="7" y="451"/>
                </a:lnTo>
                <a:lnTo>
                  <a:pt x="171" y="431"/>
                </a:lnTo>
                <a:lnTo>
                  <a:pt x="179" y="493"/>
                </a:lnTo>
                <a:lnTo>
                  <a:pt x="209" y="500"/>
                </a:lnTo>
                <a:lnTo>
                  <a:pt x="218" y="469"/>
                </a:lnTo>
                <a:lnTo>
                  <a:pt x="278" y="460"/>
                </a:lnTo>
                <a:lnTo>
                  <a:pt x="265" y="359"/>
                </a:lnTo>
                <a:lnTo>
                  <a:pt x="262" y="0"/>
                </a:lnTo>
                <a:lnTo>
                  <a:pt x="79" y="16"/>
                </a:lnTo>
              </a:path>
            </a:pathLst>
          </a:custGeom>
          <a:solidFill>
            <a:srgbClr val="FFCC66"/>
          </a:solidFill>
          <a:ln w="12700" cap="rnd">
            <a:solidFill>
              <a:srgbClr val="000000"/>
            </a:solidFill>
            <a:round/>
            <a:headEnd/>
            <a:tailEnd/>
          </a:ln>
        </p:spPr>
        <p:txBody>
          <a:bodyPr/>
          <a:lstStyle/>
          <a:p>
            <a:endParaRPr lang="en-US"/>
          </a:p>
        </p:txBody>
      </p:sp>
      <p:sp>
        <p:nvSpPr>
          <p:cNvPr id="206" name="Freeform 54"/>
          <p:cNvSpPr>
            <a:spLocks/>
          </p:cNvSpPr>
          <p:nvPr/>
        </p:nvSpPr>
        <p:spPr bwMode="auto">
          <a:xfrm>
            <a:off x="8024813" y="3892551"/>
            <a:ext cx="508000" cy="803275"/>
          </a:xfrm>
          <a:custGeom>
            <a:avLst/>
            <a:gdLst>
              <a:gd name="T0" fmla="*/ 0 w 319"/>
              <a:gd name="T1" fmla="*/ 2147483647 h 506"/>
              <a:gd name="T2" fmla="*/ 2147483647 w 319"/>
              <a:gd name="T3" fmla="*/ 0 h 506"/>
              <a:gd name="T4" fmla="*/ 2147483647 w 319"/>
              <a:gd name="T5" fmla="*/ 2147483647 h 506"/>
              <a:gd name="T6" fmla="*/ 2147483647 w 319"/>
              <a:gd name="T7" fmla="*/ 2147483647 h 506"/>
              <a:gd name="T8" fmla="*/ 2147483647 w 319"/>
              <a:gd name="T9" fmla="*/ 2147483647 h 506"/>
              <a:gd name="T10" fmla="*/ 2147483647 w 319"/>
              <a:gd name="T11" fmla="*/ 2147483647 h 506"/>
              <a:gd name="T12" fmla="*/ 2147483647 w 319"/>
              <a:gd name="T13" fmla="*/ 2147483647 h 506"/>
              <a:gd name="T14" fmla="*/ 2147483647 w 319"/>
              <a:gd name="T15" fmla="*/ 2147483647 h 506"/>
              <a:gd name="T16" fmla="*/ 2147483647 w 319"/>
              <a:gd name="T17" fmla="*/ 2147483647 h 506"/>
              <a:gd name="T18" fmla="*/ 2147483647 w 319"/>
              <a:gd name="T19" fmla="*/ 2147483647 h 506"/>
              <a:gd name="T20" fmla="*/ 2147483647 w 319"/>
              <a:gd name="T21" fmla="*/ 2147483647 h 506"/>
              <a:gd name="T22" fmla="*/ 2147483647 w 319"/>
              <a:gd name="T23" fmla="*/ 2147483647 h 506"/>
              <a:gd name="T24" fmla="*/ 2147483647 w 319"/>
              <a:gd name="T25" fmla="*/ 2147483647 h 506"/>
              <a:gd name="T26" fmla="*/ 2147483647 w 319"/>
              <a:gd name="T27" fmla="*/ 2147483647 h 506"/>
              <a:gd name="T28" fmla="*/ 0 w 319"/>
              <a:gd name="T29" fmla="*/ 2147483647 h 5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9"/>
              <a:gd name="T46" fmla="*/ 0 h 506"/>
              <a:gd name="T47" fmla="*/ 319 w 319"/>
              <a:gd name="T48" fmla="*/ 506 h 5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9" h="506">
                <a:moveTo>
                  <a:pt x="0" y="25"/>
                </a:moveTo>
                <a:lnTo>
                  <a:pt x="207" y="0"/>
                </a:lnTo>
                <a:lnTo>
                  <a:pt x="273" y="234"/>
                </a:lnTo>
                <a:lnTo>
                  <a:pt x="318" y="271"/>
                </a:lnTo>
                <a:lnTo>
                  <a:pt x="281" y="340"/>
                </a:lnTo>
                <a:lnTo>
                  <a:pt x="317" y="405"/>
                </a:lnTo>
                <a:lnTo>
                  <a:pt x="106" y="429"/>
                </a:lnTo>
                <a:lnTo>
                  <a:pt x="114" y="486"/>
                </a:lnTo>
                <a:lnTo>
                  <a:pt x="84" y="505"/>
                </a:lnTo>
                <a:lnTo>
                  <a:pt x="59" y="433"/>
                </a:lnTo>
                <a:lnTo>
                  <a:pt x="44" y="492"/>
                </a:lnTo>
                <a:lnTo>
                  <a:pt x="18" y="486"/>
                </a:lnTo>
                <a:lnTo>
                  <a:pt x="9" y="427"/>
                </a:lnTo>
                <a:lnTo>
                  <a:pt x="1" y="378"/>
                </a:lnTo>
                <a:lnTo>
                  <a:pt x="0" y="25"/>
                </a:lnTo>
              </a:path>
            </a:pathLst>
          </a:custGeom>
          <a:solidFill>
            <a:srgbClr val="FFCC66"/>
          </a:solidFill>
          <a:ln w="12700" cap="rnd">
            <a:solidFill>
              <a:srgbClr val="000000"/>
            </a:solidFill>
            <a:round/>
            <a:headEnd/>
            <a:tailEnd/>
          </a:ln>
        </p:spPr>
        <p:txBody>
          <a:bodyPr/>
          <a:lstStyle/>
          <a:p>
            <a:endParaRPr lang="en-US"/>
          </a:p>
        </p:txBody>
      </p:sp>
      <p:sp>
        <p:nvSpPr>
          <p:cNvPr id="207" name="Freeform 55"/>
          <p:cNvSpPr>
            <a:spLocks/>
          </p:cNvSpPr>
          <p:nvPr/>
        </p:nvSpPr>
        <p:spPr bwMode="auto">
          <a:xfrm>
            <a:off x="8355013" y="3852863"/>
            <a:ext cx="698500" cy="735012"/>
          </a:xfrm>
          <a:custGeom>
            <a:avLst/>
            <a:gdLst>
              <a:gd name="T0" fmla="*/ 0 w 441"/>
              <a:gd name="T1" fmla="*/ 2147483647 h 463"/>
              <a:gd name="T2" fmla="*/ 2147483647 w 441"/>
              <a:gd name="T3" fmla="*/ 2147483647 h 463"/>
              <a:gd name="T4" fmla="*/ 2147483647 w 441"/>
              <a:gd name="T5" fmla="*/ 2147483647 h 463"/>
              <a:gd name="T6" fmla="*/ 2147483647 w 441"/>
              <a:gd name="T7" fmla="*/ 0 h 463"/>
              <a:gd name="T8" fmla="*/ 2147483647 w 441"/>
              <a:gd name="T9" fmla="*/ 2147483647 h 463"/>
              <a:gd name="T10" fmla="*/ 2147483647 w 441"/>
              <a:gd name="T11" fmla="*/ 2147483647 h 463"/>
              <a:gd name="T12" fmla="*/ 2147483647 w 441"/>
              <a:gd name="T13" fmla="*/ 2147483647 h 463"/>
              <a:gd name="T14" fmla="*/ 2147483647 w 441"/>
              <a:gd name="T15" fmla="*/ 2147483647 h 463"/>
              <a:gd name="T16" fmla="*/ 2147483647 w 441"/>
              <a:gd name="T17" fmla="*/ 2147483647 h 463"/>
              <a:gd name="T18" fmla="*/ 2147483647 w 441"/>
              <a:gd name="T19" fmla="*/ 2147483647 h 463"/>
              <a:gd name="T20" fmla="*/ 2147483647 w 441"/>
              <a:gd name="T21" fmla="*/ 2147483647 h 463"/>
              <a:gd name="T22" fmla="*/ 2147483647 w 441"/>
              <a:gd name="T23" fmla="*/ 2147483647 h 463"/>
              <a:gd name="T24" fmla="*/ 2147483647 w 441"/>
              <a:gd name="T25" fmla="*/ 2147483647 h 463"/>
              <a:gd name="T26" fmla="*/ 2147483647 w 441"/>
              <a:gd name="T27" fmla="*/ 2147483647 h 463"/>
              <a:gd name="T28" fmla="*/ 2147483647 w 441"/>
              <a:gd name="T29" fmla="*/ 2147483647 h 463"/>
              <a:gd name="T30" fmla="*/ 2147483647 w 441"/>
              <a:gd name="T31" fmla="*/ 2147483647 h 463"/>
              <a:gd name="T32" fmla="*/ 2147483647 w 441"/>
              <a:gd name="T33" fmla="*/ 2147483647 h 463"/>
              <a:gd name="T34" fmla="*/ 2147483647 w 441"/>
              <a:gd name="T35" fmla="*/ 2147483647 h 463"/>
              <a:gd name="T36" fmla="*/ 0 w 441"/>
              <a:gd name="T37" fmla="*/ 2147483647 h 4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1"/>
              <a:gd name="T58" fmla="*/ 0 h 463"/>
              <a:gd name="T59" fmla="*/ 441 w 441"/>
              <a:gd name="T60" fmla="*/ 463 h 4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1" h="463">
                <a:moveTo>
                  <a:pt x="0" y="28"/>
                </a:moveTo>
                <a:lnTo>
                  <a:pt x="4" y="28"/>
                </a:lnTo>
                <a:lnTo>
                  <a:pt x="107" y="9"/>
                </a:lnTo>
                <a:lnTo>
                  <a:pt x="198" y="0"/>
                </a:lnTo>
                <a:lnTo>
                  <a:pt x="185" y="24"/>
                </a:lnTo>
                <a:lnTo>
                  <a:pt x="213" y="24"/>
                </a:lnTo>
                <a:lnTo>
                  <a:pt x="370" y="167"/>
                </a:lnTo>
                <a:lnTo>
                  <a:pt x="431" y="259"/>
                </a:lnTo>
                <a:lnTo>
                  <a:pt x="440" y="322"/>
                </a:lnTo>
                <a:lnTo>
                  <a:pt x="419" y="337"/>
                </a:lnTo>
                <a:lnTo>
                  <a:pt x="431" y="399"/>
                </a:lnTo>
                <a:lnTo>
                  <a:pt x="387" y="402"/>
                </a:lnTo>
                <a:lnTo>
                  <a:pt x="387" y="455"/>
                </a:lnTo>
                <a:lnTo>
                  <a:pt x="352" y="428"/>
                </a:lnTo>
                <a:lnTo>
                  <a:pt x="126" y="462"/>
                </a:lnTo>
                <a:lnTo>
                  <a:pt x="75" y="364"/>
                </a:lnTo>
                <a:lnTo>
                  <a:pt x="111" y="295"/>
                </a:lnTo>
                <a:lnTo>
                  <a:pt x="63" y="261"/>
                </a:lnTo>
                <a:lnTo>
                  <a:pt x="0" y="28"/>
                </a:lnTo>
              </a:path>
            </a:pathLst>
          </a:custGeom>
          <a:solidFill>
            <a:srgbClr val="00B050"/>
          </a:solidFill>
          <a:ln w="12700" cap="rnd">
            <a:solidFill>
              <a:srgbClr val="000000"/>
            </a:solidFill>
            <a:round/>
            <a:headEnd/>
            <a:tailEnd/>
          </a:ln>
        </p:spPr>
        <p:txBody>
          <a:bodyPr/>
          <a:lstStyle/>
          <a:p>
            <a:endParaRPr lang="en-US"/>
          </a:p>
        </p:txBody>
      </p:sp>
      <p:sp>
        <p:nvSpPr>
          <p:cNvPr id="208" name="Freeform 56"/>
          <p:cNvSpPr>
            <a:spLocks/>
          </p:cNvSpPr>
          <p:nvPr/>
        </p:nvSpPr>
        <p:spPr bwMode="auto">
          <a:xfrm>
            <a:off x="8647113" y="3752851"/>
            <a:ext cx="641350" cy="517525"/>
          </a:xfrm>
          <a:custGeom>
            <a:avLst/>
            <a:gdLst>
              <a:gd name="T0" fmla="*/ 2147483647 w 404"/>
              <a:gd name="T1" fmla="*/ 2147483647 h 326"/>
              <a:gd name="T2" fmla="*/ 2147483647 w 404"/>
              <a:gd name="T3" fmla="*/ 2147483647 h 326"/>
              <a:gd name="T4" fmla="*/ 2147483647 w 404"/>
              <a:gd name="T5" fmla="*/ 0 h 326"/>
              <a:gd name="T6" fmla="*/ 2147483647 w 404"/>
              <a:gd name="T7" fmla="*/ 2147483647 h 326"/>
              <a:gd name="T8" fmla="*/ 2147483647 w 404"/>
              <a:gd name="T9" fmla="*/ 2147483647 h 326"/>
              <a:gd name="T10" fmla="*/ 2147483647 w 404"/>
              <a:gd name="T11" fmla="*/ 2147483647 h 326"/>
              <a:gd name="T12" fmla="*/ 2147483647 w 404"/>
              <a:gd name="T13" fmla="*/ 2147483647 h 326"/>
              <a:gd name="T14" fmla="*/ 2147483647 w 404"/>
              <a:gd name="T15" fmla="*/ 2147483647 h 326"/>
              <a:gd name="T16" fmla="*/ 2147483647 w 404"/>
              <a:gd name="T17" fmla="*/ 2147483647 h 326"/>
              <a:gd name="T18" fmla="*/ 2147483647 w 404"/>
              <a:gd name="T19" fmla="*/ 2147483647 h 326"/>
              <a:gd name="T20" fmla="*/ 2147483647 w 404"/>
              <a:gd name="T21" fmla="*/ 2147483647 h 326"/>
              <a:gd name="T22" fmla="*/ 2147483647 w 404"/>
              <a:gd name="T23" fmla="*/ 2147483647 h 326"/>
              <a:gd name="T24" fmla="*/ 2147483647 w 404"/>
              <a:gd name="T25" fmla="*/ 2147483647 h 326"/>
              <a:gd name="T26" fmla="*/ 2147483647 w 404"/>
              <a:gd name="T27" fmla="*/ 2147483647 h 326"/>
              <a:gd name="T28" fmla="*/ 0 w 404"/>
              <a:gd name="T29" fmla="*/ 2147483647 h 326"/>
              <a:gd name="T30" fmla="*/ 2147483647 w 404"/>
              <a:gd name="T31" fmla="*/ 2147483647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4"/>
              <a:gd name="T49" fmla="*/ 0 h 326"/>
              <a:gd name="T50" fmla="*/ 404 w 404"/>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4" h="326">
                <a:moveTo>
                  <a:pt x="15" y="58"/>
                </a:moveTo>
                <a:lnTo>
                  <a:pt x="47" y="27"/>
                </a:lnTo>
                <a:lnTo>
                  <a:pt x="168" y="0"/>
                </a:lnTo>
                <a:lnTo>
                  <a:pt x="204" y="18"/>
                </a:lnTo>
                <a:lnTo>
                  <a:pt x="282" y="4"/>
                </a:lnTo>
                <a:lnTo>
                  <a:pt x="346" y="51"/>
                </a:lnTo>
                <a:lnTo>
                  <a:pt x="403" y="87"/>
                </a:lnTo>
                <a:lnTo>
                  <a:pt x="371" y="184"/>
                </a:lnTo>
                <a:lnTo>
                  <a:pt x="322" y="234"/>
                </a:lnTo>
                <a:lnTo>
                  <a:pt x="269" y="249"/>
                </a:lnTo>
                <a:lnTo>
                  <a:pt x="279" y="288"/>
                </a:lnTo>
                <a:lnTo>
                  <a:pt x="247" y="325"/>
                </a:lnTo>
                <a:lnTo>
                  <a:pt x="185" y="234"/>
                </a:lnTo>
                <a:lnTo>
                  <a:pt x="26" y="87"/>
                </a:lnTo>
                <a:lnTo>
                  <a:pt x="0" y="87"/>
                </a:lnTo>
                <a:lnTo>
                  <a:pt x="15" y="58"/>
                </a:lnTo>
              </a:path>
            </a:pathLst>
          </a:custGeom>
          <a:solidFill>
            <a:srgbClr val="FFCC66"/>
          </a:solidFill>
          <a:ln w="12700" cap="rnd">
            <a:solidFill>
              <a:srgbClr val="000000"/>
            </a:solidFill>
            <a:round/>
            <a:headEnd/>
            <a:tailEnd/>
          </a:ln>
        </p:spPr>
        <p:txBody>
          <a:bodyPr/>
          <a:lstStyle/>
          <a:p>
            <a:endParaRPr lang="en-US"/>
          </a:p>
        </p:txBody>
      </p:sp>
      <p:sp>
        <p:nvSpPr>
          <p:cNvPr id="209" name="Freeform 57"/>
          <p:cNvSpPr>
            <a:spLocks/>
          </p:cNvSpPr>
          <p:nvPr/>
        </p:nvSpPr>
        <p:spPr bwMode="auto">
          <a:xfrm>
            <a:off x="8191500" y="4486275"/>
            <a:ext cx="1195388" cy="827088"/>
          </a:xfrm>
          <a:custGeom>
            <a:avLst/>
            <a:gdLst>
              <a:gd name="T0" fmla="*/ 0 w 753"/>
              <a:gd name="T1" fmla="*/ 2147483647 h 521"/>
              <a:gd name="T2" fmla="*/ 2147483647 w 753"/>
              <a:gd name="T3" fmla="*/ 2147483647 h 521"/>
              <a:gd name="T4" fmla="*/ 2147483647 w 753"/>
              <a:gd name="T5" fmla="*/ 2147483647 h 521"/>
              <a:gd name="T6" fmla="*/ 2147483647 w 753"/>
              <a:gd name="T7" fmla="*/ 2147483647 h 521"/>
              <a:gd name="T8" fmla="*/ 2147483647 w 753"/>
              <a:gd name="T9" fmla="*/ 2147483647 h 521"/>
              <a:gd name="T10" fmla="*/ 2147483647 w 753"/>
              <a:gd name="T11" fmla="*/ 2147483647 h 521"/>
              <a:gd name="T12" fmla="*/ 2147483647 w 753"/>
              <a:gd name="T13" fmla="*/ 0 h 521"/>
              <a:gd name="T14" fmla="*/ 2147483647 w 753"/>
              <a:gd name="T15" fmla="*/ 2147483647 h 521"/>
              <a:gd name="T16" fmla="*/ 2147483647 w 753"/>
              <a:gd name="T17" fmla="*/ 2147483647 h 521"/>
              <a:gd name="T18" fmla="*/ 2147483647 w 753"/>
              <a:gd name="T19" fmla="*/ 2147483647 h 521"/>
              <a:gd name="T20" fmla="*/ 2147483647 w 753"/>
              <a:gd name="T21" fmla="*/ 2147483647 h 521"/>
              <a:gd name="T22" fmla="*/ 2147483647 w 753"/>
              <a:gd name="T23" fmla="*/ 2147483647 h 521"/>
              <a:gd name="T24" fmla="*/ 2147483647 w 753"/>
              <a:gd name="T25" fmla="*/ 2147483647 h 521"/>
              <a:gd name="T26" fmla="*/ 2147483647 w 753"/>
              <a:gd name="T27" fmla="*/ 2147483647 h 521"/>
              <a:gd name="T28" fmla="*/ 2147483647 w 753"/>
              <a:gd name="T29" fmla="*/ 2147483647 h 521"/>
              <a:gd name="T30" fmla="*/ 2147483647 w 753"/>
              <a:gd name="T31" fmla="*/ 2147483647 h 521"/>
              <a:gd name="T32" fmla="*/ 2147483647 w 753"/>
              <a:gd name="T33" fmla="*/ 2147483647 h 521"/>
              <a:gd name="T34" fmla="*/ 2147483647 w 753"/>
              <a:gd name="T35" fmla="*/ 2147483647 h 521"/>
              <a:gd name="T36" fmla="*/ 2147483647 w 753"/>
              <a:gd name="T37" fmla="*/ 2147483647 h 521"/>
              <a:gd name="T38" fmla="*/ 2147483647 w 753"/>
              <a:gd name="T39" fmla="*/ 2147483647 h 521"/>
              <a:gd name="T40" fmla="*/ 2147483647 w 753"/>
              <a:gd name="T41" fmla="*/ 2147483647 h 521"/>
              <a:gd name="T42" fmla="*/ 2147483647 w 753"/>
              <a:gd name="T43" fmla="*/ 2147483647 h 521"/>
              <a:gd name="T44" fmla="*/ 2147483647 w 753"/>
              <a:gd name="T45" fmla="*/ 2147483647 h 521"/>
              <a:gd name="T46" fmla="*/ 2147483647 w 753"/>
              <a:gd name="T47" fmla="*/ 2147483647 h 521"/>
              <a:gd name="T48" fmla="*/ 2147483647 w 753"/>
              <a:gd name="T49" fmla="*/ 2147483647 h 521"/>
              <a:gd name="T50" fmla="*/ 2147483647 w 753"/>
              <a:gd name="T51" fmla="*/ 2147483647 h 521"/>
              <a:gd name="T52" fmla="*/ 2147483647 w 753"/>
              <a:gd name="T53" fmla="*/ 2147483647 h 521"/>
              <a:gd name="T54" fmla="*/ 2147483647 w 753"/>
              <a:gd name="T55" fmla="*/ 2147483647 h 521"/>
              <a:gd name="T56" fmla="*/ 2147483647 w 753"/>
              <a:gd name="T57" fmla="*/ 2147483647 h 521"/>
              <a:gd name="T58" fmla="*/ 2147483647 w 753"/>
              <a:gd name="T59" fmla="*/ 2147483647 h 521"/>
              <a:gd name="T60" fmla="*/ 2147483647 w 753"/>
              <a:gd name="T61" fmla="*/ 2147483647 h 521"/>
              <a:gd name="T62" fmla="*/ 2147483647 w 753"/>
              <a:gd name="T63" fmla="*/ 2147483647 h 521"/>
              <a:gd name="T64" fmla="*/ 2147483647 w 753"/>
              <a:gd name="T65" fmla="*/ 2147483647 h 521"/>
              <a:gd name="T66" fmla="*/ 2147483647 w 753"/>
              <a:gd name="T67" fmla="*/ 2147483647 h 521"/>
              <a:gd name="T68" fmla="*/ 2147483647 w 753"/>
              <a:gd name="T69" fmla="*/ 2147483647 h 521"/>
              <a:gd name="T70" fmla="*/ 2147483647 w 753"/>
              <a:gd name="T71" fmla="*/ 2147483647 h 521"/>
              <a:gd name="T72" fmla="*/ 2147483647 w 753"/>
              <a:gd name="T73" fmla="*/ 2147483647 h 521"/>
              <a:gd name="T74" fmla="*/ 2147483647 w 753"/>
              <a:gd name="T75" fmla="*/ 2147483647 h 521"/>
              <a:gd name="T76" fmla="*/ 2147483647 w 753"/>
              <a:gd name="T77" fmla="*/ 2147483647 h 521"/>
              <a:gd name="T78" fmla="*/ 0 w 753"/>
              <a:gd name="T79" fmla="*/ 2147483647 h 5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53"/>
              <a:gd name="T121" fmla="*/ 0 h 521"/>
              <a:gd name="T122" fmla="*/ 753 w 753"/>
              <a:gd name="T123" fmla="*/ 521 h 5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53" h="521">
                <a:moveTo>
                  <a:pt x="0" y="49"/>
                </a:moveTo>
                <a:lnTo>
                  <a:pt x="207" y="28"/>
                </a:lnTo>
                <a:lnTo>
                  <a:pt x="229" y="63"/>
                </a:lnTo>
                <a:lnTo>
                  <a:pt x="450" y="28"/>
                </a:lnTo>
                <a:lnTo>
                  <a:pt x="488" y="57"/>
                </a:lnTo>
                <a:lnTo>
                  <a:pt x="488" y="4"/>
                </a:lnTo>
                <a:lnTo>
                  <a:pt x="485" y="0"/>
                </a:lnTo>
                <a:lnTo>
                  <a:pt x="529" y="3"/>
                </a:lnTo>
                <a:lnTo>
                  <a:pt x="576" y="82"/>
                </a:lnTo>
                <a:lnTo>
                  <a:pt x="651" y="192"/>
                </a:lnTo>
                <a:lnTo>
                  <a:pt x="688" y="286"/>
                </a:lnTo>
                <a:lnTo>
                  <a:pt x="743" y="352"/>
                </a:lnTo>
                <a:lnTo>
                  <a:pt x="752" y="448"/>
                </a:lnTo>
                <a:lnTo>
                  <a:pt x="734" y="505"/>
                </a:lnTo>
                <a:lnTo>
                  <a:pt x="655" y="520"/>
                </a:lnTo>
                <a:lnTo>
                  <a:pt x="642" y="496"/>
                </a:lnTo>
                <a:lnTo>
                  <a:pt x="586" y="462"/>
                </a:lnTo>
                <a:lnTo>
                  <a:pt x="569" y="426"/>
                </a:lnTo>
                <a:lnTo>
                  <a:pt x="554" y="412"/>
                </a:lnTo>
                <a:lnTo>
                  <a:pt x="545" y="379"/>
                </a:lnTo>
                <a:lnTo>
                  <a:pt x="532" y="388"/>
                </a:lnTo>
                <a:lnTo>
                  <a:pt x="488" y="345"/>
                </a:lnTo>
                <a:lnTo>
                  <a:pt x="498" y="304"/>
                </a:lnTo>
                <a:lnTo>
                  <a:pt x="488" y="282"/>
                </a:lnTo>
                <a:lnTo>
                  <a:pt x="475" y="289"/>
                </a:lnTo>
                <a:lnTo>
                  <a:pt x="476" y="313"/>
                </a:lnTo>
                <a:lnTo>
                  <a:pt x="462" y="282"/>
                </a:lnTo>
                <a:lnTo>
                  <a:pt x="463" y="208"/>
                </a:lnTo>
                <a:lnTo>
                  <a:pt x="435" y="165"/>
                </a:lnTo>
                <a:lnTo>
                  <a:pt x="365" y="129"/>
                </a:lnTo>
                <a:lnTo>
                  <a:pt x="330" y="88"/>
                </a:lnTo>
                <a:lnTo>
                  <a:pt x="290" y="84"/>
                </a:lnTo>
                <a:lnTo>
                  <a:pt x="274" y="109"/>
                </a:lnTo>
                <a:lnTo>
                  <a:pt x="215" y="127"/>
                </a:lnTo>
                <a:lnTo>
                  <a:pt x="182" y="109"/>
                </a:lnTo>
                <a:lnTo>
                  <a:pt x="164" y="82"/>
                </a:lnTo>
                <a:lnTo>
                  <a:pt x="54" y="106"/>
                </a:lnTo>
                <a:lnTo>
                  <a:pt x="31" y="87"/>
                </a:lnTo>
                <a:lnTo>
                  <a:pt x="6" y="108"/>
                </a:lnTo>
                <a:lnTo>
                  <a:pt x="0" y="49"/>
                </a:lnTo>
              </a:path>
            </a:pathLst>
          </a:custGeom>
          <a:solidFill>
            <a:srgbClr val="FFCC66"/>
          </a:solidFill>
          <a:ln w="12700" cap="rnd">
            <a:solidFill>
              <a:srgbClr val="000000"/>
            </a:solidFill>
            <a:round/>
            <a:headEnd/>
            <a:tailEnd/>
          </a:ln>
        </p:spPr>
        <p:txBody>
          <a:bodyPr/>
          <a:lstStyle/>
          <a:p>
            <a:endParaRPr lang="en-US"/>
          </a:p>
        </p:txBody>
      </p:sp>
      <p:sp>
        <p:nvSpPr>
          <p:cNvPr id="210" name="Freeform 58"/>
          <p:cNvSpPr>
            <a:spLocks/>
          </p:cNvSpPr>
          <p:nvPr/>
        </p:nvSpPr>
        <p:spPr bwMode="auto">
          <a:xfrm>
            <a:off x="8520114" y="3400426"/>
            <a:ext cx="1101725" cy="492125"/>
          </a:xfrm>
          <a:custGeom>
            <a:avLst/>
            <a:gdLst>
              <a:gd name="T0" fmla="*/ 2147483647 w 695"/>
              <a:gd name="T1" fmla="*/ 2147483647 h 310"/>
              <a:gd name="T2" fmla="*/ 0 w 695"/>
              <a:gd name="T3" fmla="*/ 2147483647 h 310"/>
              <a:gd name="T4" fmla="*/ 2147483647 w 695"/>
              <a:gd name="T5" fmla="*/ 2147483647 h 310"/>
              <a:gd name="T6" fmla="*/ 2147483647 w 695"/>
              <a:gd name="T7" fmla="*/ 2147483647 h 310"/>
              <a:gd name="T8" fmla="*/ 2147483647 w 695"/>
              <a:gd name="T9" fmla="*/ 2147483647 h 310"/>
              <a:gd name="T10" fmla="*/ 2147483647 w 695"/>
              <a:gd name="T11" fmla="*/ 2147483647 h 310"/>
              <a:gd name="T12" fmla="*/ 2147483647 w 695"/>
              <a:gd name="T13" fmla="*/ 2147483647 h 310"/>
              <a:gd name="T14" fmla="*/ 2147483647 w 695"/>
              <a:gd name="T15" fmla="*/ 2147483647 h 310"/>
              <a:gd name="T16" fmla="*/ 2147483647 w 695"/>
              <a:gd name="T17" fmla="*/ 2147483647 h 310"/>
              <a:gd name="T18" fmla="*/ 2147483647 w 695"/>
              <a:gd name="T19" fmla="*/ 2147483647 h 310"/>
              <a:gd name="T20" fmla="*/ 2147483647 w 695"/>
              <a:gd name="T21" fmla="*/ 2147483647 h 310"/>
              <a:gd name="T22" fmla="*/ 2147483647 w 695"/>
              <a:gd name="T23" fmla="*/ 2147483647 h 310"/>
              <a:gd name="T24" fmla="*/ 2147483647 w 695"/>
              <a:gd name="T25" fmla="*/ 2147483647 h 310"/>
              <a:gd name="T26" fmla="*/ 2147483647 w 695"/>
              <a:gd name="T27" fmla="*/ 2147483647 h 310"/>
              <a:gd name="T28" fmla="*/ 2147483647 w 695"/>
              <a:gd name="T29" fmla="*/ 2147483647 h 310"/>
              <a:gd name="T30" fmla="*/ 2147483647 w 695"/>
              <a:gd name="T31" fmla="*/ 2147483647 h 310"/>
              <a:gd name="T32" fmla="*/ 2147483647 w 695"/>
              <a:gd name="T33" fmla="*/ 2147483647 h 310"/>
              <a:gd name="T34" fmla="*/ 2147483647 w 695"/>
              <a:gd name="T35" fmla="*/ 2147483647 h 310"/>
              <a:gd name="T36" fmla="*/ 2147483647 w 695"/>
              <a:gd name="T37" fmla="*/ 2147483647 h 310"/>
              <a:gd name="T38" fmla="*/ 2147483647 w 695"/>
              <a:gd name="T39" fmla="*/ 2147483647 h 310"/>
              <a:gd name="T40" fmla="*/ 2147483647 w 695"/>
              <a:gd name="T41" fmla="*/ 2147483647 h 310"/>
              <a:gd name="T42" fmla="*/ 2147483647 w 695"/>
              <a:gd name="T43" fmla="*/ 2147483647 h 310"/>
              <a:gd name="T44" fmla="*/ 2147483647 w 695"/>
              <a:gd name="T45" fmla="*/ 2147483647 h 310"/>
              <a:gd name="T46" fmla="*/ 2147483647 w 695"/>
              <a:gd name="T47" fmla="*/ 2147483647 h 310"/>
              <a:gd name="T48" fmla="*/ 2147483647 w 695"/>
              <a:gd name="T49" fmla="*/ 2147483647 h 310"/>
              <a:gd name="T50" fmla="*/ 2147483647 w 695"/>
              <a:gd name="T51" fmla="*/ 2147483647 h 310"/>
              <a:gd name="T52" fmla="*/ 2147483647 w 695"/>
              <a:gd name="T53" fmla="*/ 2147483647 h 310"/>
              <a:gd name="T54" fmla="*/ 2147483647 w 695"/>
              <a:gd name="T55" fmla="*/ 2147483647 h 310"/>
              <a:gd name="T56" fmla="*/ 2147483647 w 695"/>
              <a:gd name="T57" fmla="*/ 2147483647 h 310"/>
              <a:gd name="T58" fmla="*/ 2147483647 w 695"/>
              <a:gd name="T59" fmla="*/ 0 h 310"/>
              <a:gd name="T60" fmla="*/ 2147483647 w 695"/>
              <a:gd name="T61" fmla="*/ 2147483647 h 310"/>
              <a:gd name="T62" fmla="*/ 2147483647 w 695"/>
              <a:gd name="T63" fmla="*/ 2147483647 h 310"/>
              <a:gd name="T64" fmla="*/ 2147483647 w 695"/>
              <a:gd name="T65" fmla="*/ 2147483647 h 310"/>
              <a:gd name="T66" fmla="*/ 2147483647 w 695"/>
              <a:gd name="T67" fmla="*/ 2147483647 h 3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5"/>
              <a:gd name="T103" fmla="*/ 0 h 310"/>
              <a:gd name="T104" fmla="*/ 695 w 695"/>
              <a:gd name="T105" fmla="*/ 310 h 3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5" h="310">
                <a:moveTo>
                  <a:pt x="24" y="228"/>
                </a:moveTo>
                <a:lnTo>
                  <a:pt x="0" y="294"/>
                </a:lnTo>
                <a:lnTo>
                  <a:pt x="90" y="285"/>
                </a:lnTo>
                <a:lnTo>
                  <a:pt x="125" y="255"/>
                </a:lnTo>
                <a:lnTo>
                  <a:pt x="248" y="222"/>
                </a:lnTo>
                <a:lnTo>
                  <a:pt x="281" y="240"/>
                </a:lnTo>
                <a:lnTo>
                  <a:pt x="362" y="228"/>
                </a:lnTo>
                <a:lnTo>
                  <a:pt x="362" y="233"/>
                </a:lnTo>
                <a:lnTo>
                  <a:pt x="483" y="309"/>
                </a:lnTo>
                <a:lnTo>
                  <a:pt x="554" y="287"/>
                </a:lnTo>
                <a:lnTo>
                  <a:pt x="592" y="201"/>
                </a:lnTo>
                <a:lnTo>
                  <a:pt x="662" y="177"/>
                </a:lnTo>
                <a:lnTo>
                  <a:pt x="694" y="116"/>
                </a:lnTo>
                <a:lnTo>
                  <a:pt x="693" y="39"/>
                </a:lnTo>
                <a:lnTo>
                  <a:pt x="684" y="102"/>
                </a:lnTo>
                <a:lnTo>
                  <a:pt x="645" y="155"/>
                </a:lnTo>
                <a:lnTo>
                  <a:pt x="631" y="150"/>
                </a:lnTo>
                <a:lnTo>
                  <a:pt x="579" y="165"/>
                </a:lnTo>
                <a:lnTo>
                  <a:pt x="579" y="147"/>
                </a:lnTo>
                <a:lnTo>
                  <a:pt x="631" y="131"/>
                </a:lnTo>
                <a:lnTo>
                  <a:pt x="583" y="125"/>
                </a:lnTo>
                <a:lnTo>
                  <a:pt x="637" y="108"/>
                </a:lnTo>
                <a:lnTo>
                  <a:pt x="657" y="117"/>
                </a:lnTo>
                <a:lnTo>
                  <a:pt x="667" y="57"/>
                </a:lnTo>
                <a:lnTo>
                  <a:pt x="654" y="44"/>
                </a:lnTo>
                <a:lnTo>
                  <a:pt x="591" y="68"/>
                </a:lnTo>
                <a:lnTo>
                  <a:pt x="592" y="32"/>
                </a:lnTo>
                <a:lnTo>
                  <a:pt x="619" y="41"/>
                </a:lnTo>
                <a:lnTo>
                  <a:pt x="654" y="14"/>
                </a:lnTo>
                <a:lnTo>
                  <a:pt x="635" y="0"/>
                </a:lnTo>
                <a:lnTo>
                  <a:pt x="429" y="48"/>
                </a:lnTo>
                <a:lnTo>
                  <a:pt x="174" y="101"/>
                </a:lnTo>
                <a:lnTo>
                  <a:pt x="57" y="227"/>
                </a:lnTo>
                <a:lnTo>
                  <a:pt x="24" y="228"/>
                </a:lnTo>
              </a:path>
            </a:pathLst>
          </a:custGeom>
          <a:solidFill>
            <a:srgbClr val="00B050"/>
          </a:solidFill>
          <a:ln w="12700">
            <a:solidFill>
              <a:schemeClr val="tx1"/>
            </a:solidFill>
            <a:round/>
            <a:headEnd/>
            <a:tailEnd/>
          </a:ln>
        </p:spPr>
        <p:txBody>
          <a:bodyPr wrap="none" anchor="ctr"/>
          <a:lstStyle/>
          <a:p>
            <a:endParaRPr lang="en-US"/>
          </a:p>
        </p:txBody>
      </p:sp>
      <p:sp>
        <p:nvSpPr>
          <p:cNvPr id="211" name="Freeform 59"/>
          <p:cNvSpPr>
            <a:spLocks/>
          </p:cNvSpPr>
          <p:nvPr/>
        </p:nvSpPr>
        <p:spPr bwMode="auto">
          <a:xfrm>
            <a:off x="8564563" y="2994025"/>
            <a:ext cx="965200" cy="611188"/>
          </a:xfrm>
          <a:custGeom>
            <a:avLst/>
            <a:gdLst>
              <a:gd name="T0" fmla="*/ 2147483647 w 607"/>
              <a:gd name="T1" fmla="*/ 2147483647 h 385"/>
              <a:gd name="T2" fmla="*/ 2147483647 w 607"/>
              <a:gd name="T3" fmla="*/ 2147483647 h 385"/>
              <a:gd name="T4" fmla="*/ 2147483647 w 607"/>
              <a:gd name="T5" fmla="*/ 2147483647 h 385"/>
              <a:gd name="T6" fmla="*/ 2147483647 w 607"/>
              <a:gd name="T7" fmla="*/ 2147483647 h 385"/>
              <a:gd name="T8" fmla="*/ 2147483647 w 607"/>
              <a:gd name="T9" fmla="*/ 2147483647 h 385"/>
              <a:gd name="T10" fmla="*/ 0 w 607"/>
              <a:gd name="T11" fmla="*/ 2147483647 h 385"/>
              <a:gd name="T12" fmla="*/ 2147483647 w 607"/>
              <a:gd name="T13" fmla="*/ 2147483647 h 385"/>
              <a:gd name="T14" fmla="*/ 2147483647 w 607"/>
              <a:gd name="T15" fmla="*/ 2147483647 h 385"/>
              <a:gd name="T16" fmla="*/ 2147483647 w 607"/>
              <a:gd name="T17" fmla="*/ 2147483647 h 385"/>
              <a:gd name="T18" fmla="*/ 2147483647 w 607"/>
              <a:gd name="T19" fmla="*/ 2147483647 h 385"/>
              <a:gd name="T20" fmla="*/ 2147483647 w 607"/>
              <a:gd name="T21" fmla="*/ 2147483647 h 385"/>
              <a:gd name="T22" fmla="*/ 2147483647 w 607"/>
              <a:gd name="T23" fmla="*/ 2147483647 h 385"/>
              <a:gd name="T24" fmla="*/ 2147483647 w 607"/>
              <a:gd name="T25" fmla="*/ 2147483647 h 385"/>
              <a:gd name="T26" fmla="*/ 2147483647 w 607"/>
              <a:gd name="T27" fmla="*/ 2147483647 h 385"/>
              <a:gd name="T28" fmla="*/ 2147483647 w 607"/>
              <a:gd name="T29" fmla="*/ 2147483647 h 385"/>
              <a:gd name="T30" fmla="*/ 2147483647 w 607"/>
              <a:gd name="T31" fmla="*/ 2147483647 h 385"/>
              <a:gd name="T32" fmla="*/ 2147483647 w 607"/>
              <a:gd name="T33" fmla="*/ 2147483647 h 385"/>
              <a:gd name="T34" fmla="*/ 2147483647 w 607"/>
              <a:gd name="T35" fmla="*/ 0 h 385"/>
              <a:gd name="T36" fmla="*/ 2147483647 w 607"/>
              <a:gd name="T37" fmla="*/ 2147483647 h 385"/>
              <a:gd name="T38" fmla="*/ 2147483647 w 607"/>
              <a:gd name="T39" fmla="*/ 2147483647 h 385"/>
              <a:gd name="T40" fmla="*/ 2147483647 w 607"/>
              <a:gd name="T41" fmla="*/ 2147483647 h 385"/>
              <a:gd name="T42" fmla="*/ 2147483647 w 607"/>
              <a:gd name="T43" fmla="*/ 2147483647 h 385"/>
              <a:gd name="T44" fmla="*/ 2147483647 w 607"/>
              <a:gd name="T45" fmla="*/ 2147483647 h 385"/>
              <a:gd name="T46" fmla="*/ 2147483647 w 607"/>
              <a:gd name="T47" fmla="*/ 2147483647 h 385"/>
              <a:gd name="T48" fmla="*/ 2147483647 w 607"/>
              <a:gd name="T49" fmla="*/ 2147483647 h 3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7"/>
              <a:gd name="T76" fmla="*/ 0 h 385"/>
              <a:gd name="T77" fmla="*/ 607 w 607"/>
              <a:gd name="T78" fmla="*/ 385 h 3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7" h="385">
                <a:moveTo>
                  <a:pt x="100" y="269"/>
                </a:moveTo>
                <a:lnTo>
                  <a:pt x="83" y="308"/>
                </a:lnTo>
                <a:lnTo>
                  <a:pt x="57" y="319"/>
                </a:lnTo>
                <a:lnTo>
                  <a:pt x="56" y="344"/>
                </a:lnTo>
                <a:lnTo>
                  <a:pt x="3" y="364"/>
                </a:lnTo>
                <a:lnTo>
                  <a:pt x="0" y="384"/>
                </a:lnTo>
                <a:lnTo>
                  <a:pt x="144" y="359"/>
                </a:lnTo>
                <a:lnTo>
                  <a:pt x="406" y="303"/>
                </a:lnTo>
                <a:lnTo>
                  <a:pt x="606" y="254"/>
                </a:lnTo>
                <a:lnTo>
                  <a:pt x="606" y="215"/>
                </a:lnTo>
                <a:lnTo>
                  <a:pt x="584" y="203"/>
                </a:lnTo>
                <a:lnTo>
                  <a:pt x="566" y="222"/>
                </a:lnTo>
                <a:lnTo>
                  <a:pt x="556" y="171"/>
                </a:lnTo>
                <a:lnTo>
                  <a:pt x="566" y="124"/>
                </a:lnTo>
                <a:lnTo>
                  <a:pt x="493" y="90"/>
                </a:lnTo>
                <a:lnTo>
                  <a:pt x="441" y="98"/>
                </a:lnTo>
                <a:lnTo>
                  <a:pt x="439" y="27"/>
                </a:lnTo>
                <a:lnTo>
                  <a:pt x="387" y="0"/>
                </a:lnTo>
                <a:lnTo>
                  <a:pt x="347" y="17"/>
                </a:lnTo>
                <a:lnTo>
                  <a:pt x="320" y="84"/>
                </a:lnTo>
                <a:lnTo>
                  <a:pt x="274" y="110"/>
                </a:lnTo>
                <a:lnTo>
                  <a:pt x="255" y="216"/>
                </a:lnTo>
                <a:lnTo>
                  <a:pt x="178" y="269"/>
                </a:lnTo>
                <a:lnTo>
                  <a:pt x="116" y="289"/>
                </a:lnTo>
                <a:lnTo>
                  <a:pt x="100" y="269"/>
                </a:lnTo>
              </a:path>
            </a:pathLst>
          </a:custGeom>
          <a:solidFill>
            <a:srgbClr val="00B050"/>
          </a:solidFill>
          <a:ln w="12700">
            <a:solidFill>
              <a:schemeClr val="tx1"/>
            </a:solidFill>
            <a:round/>
            <a:headEnd/>
            <a:tailEnd/>
          </a:ln>
        </p:spPr>
        <p:txBody>
          <a:bodyPr wrap="none" anchor="ctr"/>
          <a:lstStyle/>
          <a:p>
            <a:endParaRPr lang="en-US"/>
          </a:p>
        </p:txBody>
      </p:sp>
      <p:sp>
        <p:nvSpPr>
          <p:cNvPr id="212" name="Freeform 60"/>
          <p:cNvSpPr>
            <a:spLocks/>
          </p:cNvSpPr>
          <p:nvPr/>
        </p:nvSpPr>
        <p:spPr bwMode="auto">
          <a:xfrm>
            <a:off x="8634413" y="2874963"/>
            <a:ext cx="546100" cy="582612"/>
          </a:xfrm>
          <a:custGeom>
            <a:avLst/>
            <a:gdLst>
              <a:gd name="T0" fmla="*/ 2147483647 w 344"/>
              <a:gd name="T1" fmla="*/ 2147483647 h 367"/>
              <a:gd name="T2" fmla="*/ 2147483647 w 344"/>
              <a:gd name="T3" fmla="*/ 2147483647 h 367"/>
              <a:gd name="T4" fmla="*/ 0 w 344"/>
              <a:gd name="T5" fmla="*/ 2147483647 h 367"/>
              <a:gd name="T6" fmla="*/ 2147483647 w 344"/>
              <a:gd name="T7" fmla="*/ 2147483647 h 367"/>
              <a:gd name="T8" fmla="*/ 2147483647 w 344"/>
              <a:gd name="T9" fmla="*/ 2147483647 h 367"/>
              <a:gd name="T10" fmla="*/ 2147483647 w 344"/>
              <a:gd name="T11" fmla="*/ 2147483647 h 367"/>
              <a:gd name="T12" fmla="*/ 2147483647 w 344"/>
              <a:gd name="T13" fmla="*/ 2147483647 h 367"/>
              <a:gd name="T14" fmla="*/ 2147483647 w 344"/>
              <a:gd name="T15" fmla="*/ 2147483647 h 367"/>
              <a:gd name="T16" fmla="*/ 2147483647 w 344"/>
              <a:gd name="T17" fmla="*/ 2147483647 h 367"/>
              <a:gd name="T18" fmla="*/ 2147483647 w 344"/>
              <a:gd name="T19" fmla="*/ 2147483647 h 367"/>
              <a:gd name="T20" fmla="*/ 2147483647 w 344"/>
              <a:gd name="T21" fmla="*/ 2147483647 h 367"/>
              <a:gd name="T22" fmla="*/ 2147483647 w 344"/>
              <a:gd name="T23" fmla="*/ 2147483647 h 367"/>
              <a:gd name="T24" fmla="*/ 2147483647 w 344"/>
              <a:gd name="T25" fmla="*/ 2147483647 h 367"/>
              <a:gd name="T26" fmla="*/ 2147483647 w 344"/>
              <a:gd name="T27" fmla="*/ 2147483647 h 367"/>
              <a:gd name="T28" fmla="*/ 2147483647 w 344"/>
              <a:gd name="T29" fmla="*/ 2147483647 h 367"/>
              <a:gd name="T30" fmla="*/ 2147483647 w 344"/>
              <a:gd name="T31" fmla="*/ 2147483647 h 367"/>
              <a:gd name="T32" fmla="*/ 2147483647 w 344"/>
              <a:gd name="T33" fmla="*/ 0 h 367"/>
              <a:gd name="T34" fmla="*/ 2147483647 w 344"/>
              <a:gd name="T35" fmla="*/ 2147483647 h 367"/>
              <a:gd name="T36" fmla="*/ 2147483647 w 344"/>
              <a:gd name="T37" fmla="*/ 2147483647 h 367"/>
              <a:gd name="T38" fmla="*/ 2147483647 w 344"/>
              <a:gd name="T39" fmla="*/ 2147483647 h 367"/>
              <a:gd name="T40" fmla="*/ 2147483647 w 344"/>
              <a:gd name="T41" fmla="*/ 2147483647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4"/>
              <a:gd name="T64" fmla="*/ 0 h 367"/>
              <a:gd name="T65" fmla="*/ 344 w 344"/>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4" h="367">
                <a:moveTo>
                  <a:pt x="35" y="191"/>
                </a:moveTo>
                <a:lnTo>
                  <a:pt x="9" y="184"/>
                </a:lnTo>
                <a:lnTo>
                  <a:pt x="0" y="242"/>
                </a:lnTo>
                <a:lnTo>
                  <a:pt x="9" y="303"/>
                </a:lnTo>
                <a:lnTo>
                  <a:pt x="59" y="345"/>
                </a:lnTo>
                <a:lnTo>
                  <a:pt x="70" y="366"/>
                </a:lnTo>
                <a:lnTo>
                  <a:pt x="133" y="345"/>
                </a:lnTo>
                <a:lnTo>
                  <a:pt x="208" y="296"/>
                </a:lnTo>
                <a:lnTo>
                  <a:pt x="230" y="188"/>
                </a:lnTo>
                <a:lnTo>
                  <a:pt x="279" y="160"/>
                </a:lnTo>
                <a:lnTo>
                  <a:pt x="305" y="94"/>
                </a:lnTo>
                <a:lnTo>
                  <a:pt x="343" y="76"/>
                </a:lnTo>
                <a:lnTo>
                  <a:pt x="293" y="67"/>
                </a:lnTo>
                <a:lnTo>
                  <a:pt x="207" y="115"/>
                </a:lnTo>
                <a:lnTo>
                  <a:pt x="193" y="69"/>
                </a:lnTo>
                <a:lnTo>
                  <a:pt x="119" y="73"/>
                </a:lnTo>
                <a:lnTo>
                  <a:pt x="101" y="0"/>
                </a:lnTo>
                <a:lnTo>
                  <a:pt x="82" y="19"/>
                </a:lnTo>
                <a:lnTo>
                  <a:pt x="88" y="124"/>
                </a:lnTo>
                <a:lnTo>
                  <a:pt x="54" y="133"/>
                </a:lnTo>
                <a:lnTo>
                  <a:pt x="35" y="191"/>
                </a:lnTo>
              </a:path>
            </a:pathLst>
          </a:custGeom>
          <a:solidFill>
            <a:srgbClr val="00B050"/>
          </a:solidFill>
          <a:ln w="12700">
            <a:solidFill>
              <a:schemeClr val="tx1"/>
            </a:solidFill>
            <a:round/>
            <a:headEnd/>
            <a:tailEnd/>
          </a:ln>
        </p:spPr>
        <p:txBody>
          <a:bodyPr wrap="none" anchor="ctr"/>
          <a:lstStyle/>
          <a:p>
            <a:endParaRPr lang="en-US"/>
          </a:p>
        </p:txBody>
      </p:sp>
      <p:sp>
        <p:nvSpPr>
          <p:cNvPr id="213" name="Freeform 61"/>
          <p:cNvSpPr>
            <a:spLocks/>
          </p:cNvSpPr>
          <p:nvPr/>
        </p:nvSpPr>
        <p:spPr bwMode="auto">
          <a:xfrm>
            <a:off x="9410700" y="2882900"/>
            <a:ext cx="152400" cy="198438"/>
          </a:xfrm>
          <a:custGeom>
            <a:avLst/>
            <a:gdLst>
              <a:gd name="T0" fmla="*/ 0 w 96"/>
              <a:gd name="T1" fmla="*/ 2147483647 h 125"/>
              <a:gd name="T2" fmla="*/ 2147483647 w 96"/>
              <a:gd name="T3" fmla="*/ 0 h 125"/>
              <a:gd name="T4" fmla="*/ 2147483647 w 96"/>
              <a:gd name="T5" fmla="*/ 2147483647 h 125"/>
              <a:gd name="T6" fmla="*/ 2147483647 w 96"/>
              <a:gd name="T7" fmla="*/ 2147483647 h 125"/>
              <a:gd name="T8" fmla="*/ 2147483647 w 96"/>
              <a:gd name="T9" fmla="*/ 2147483647 h 125"/>
              <a:gd name="T10" fmla="*/ 2147483647 w 96"/>
              <a:gd name="T11" fmla="*/ 2147483647 h 125"/>
              <a:gd name="T12" fmla="*/ 2147483647 w 96"/>
              <a:gd name="T13" fmla="*/ 2147483647 h 125"/>
              <a:gd name="T14" fmla="*/ 0 w 96"/>
              <a:gd name="T15" fmla="*/ 2147483647 h 125"/>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25"/>
              <a:gd name="T26" fmla="*/ 96 w 96"/>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25">
                <a:moveTo>
                  <a:pt x="0" y="8"/>
                </a:moveTo>
                <a:lnTo>
                  <a:pt x="19" y="0"/>
                </a:lnTo>
                <a:lnTo>
                  <a:pt x="63" y="27"/>
                </a:lnTo>
                <a:lnTo>
                  <a:pt x="63" y="54"/>
                </a:lnTo>
                <a:lnTo>
                  <a:pt x="94" y="74"/>
                </a:lnTo>
                <a:lnTo>
                  <a:pt x="95" y="110"/>
                </a:lnTo>
                <a:lnTo>
                  <a:pt x="45" y="124"/>
                </a:lnTo>
                <a:lnTo>
                  <a:pt x="0" y="8"/>
                </a:lnTo>
              </a:path>
            </a:pathLst>
          </a:custGeom>
          <a:solidFill>
            <a:srgbClr val="00B050"/>
          </a:solidFill>
          <a:ln w="12700" cap="rnd">
            <a:solidFill>
              <a:srgbClr val="000000"/>
            </a:solidFill>
            <a:round/>
            <a:headEnd/>
            <a:tailEnd/>
          </a:ln>
        </p:spPr>
        <p:txBody>
          <a:bodyPr/>
          <a:lstStyle/>
          <a:p>
            <a:endParaRPr lang="en-US"/>
          </a:p>
        </p:txBody>
      </p:sp>
      <p:sp>
        <p:nvSpPr>
          <p:cNvPr id="214" name="Freeform 62"/>
          <p:cNvSpPr>
            <a:spLocks/>
          </p:cNvSpPr>
          <p:nvPr/>
        </p:nvSpPr>
        <p:spPr bwMode="auto">
          <a:xfrm>
            <a:off x="8755063" y="2506663"/>
            <a:ext cx="736600" cy="488950"/>
          </a:xfrm>
          <a:custGeom>
            <a:avLst/>
            <a:gdLst>
              <a:gd name="T0" fmla="*/ 2147483647 w 463"/>
              <a:gd name="T1" fmla="*/ 2147483647 h 308"/>
              <a:gd name="T2" fmla="*/ 0 w 463"/>
              <a:gd name="T3" fmla="*/ 2147483647 h 308"/>
              <a:gd name="T4" fmla="*/ 2147483647 w 463"/>
              <a:gd name="T5" fmla="*/ 2147483647 h 308"/>
              <a:gd name="T6" fmla="*/ 2147483647 w 463"/>
              <a:gd name="T7" fmla="*/ 2147483647 h 308"/>
              <a:gd name="T8" fmla="*/ 2147483647 w 463"/>
              <a:gd name="T9" fmla="*/ 2147483647 h 308"/>
              <a:gd name="T10" fmla="*/ 2147483647 w 463"/>
              <a:gd name="T11" fmla="*/ 2147483647 h 308"/>
              <a:gd name="T12" fmla="*/ 2147483647 w 463"/>
              <a:gd name="T13" fmla="*/ 2147483647 h 308"/>
              <a:gd name="T14" fmla="*/ 2147483647 w 463"/>
              <a:gd name="T15" fmla="*/ 2147483647 h 308"/>
              <a:gd name="T16" fmla="*/ 2147483647 w 463"/>
              <a:gd name="T17" fmla="*/ 2147483647 h 308"/>
              <a:gd name="T18" fmla="*/ 2147483647 w 463"/>
              <a:gd name="T19" fmla="*/ 2147483647 h 308"/>
              <a:gd name="T20" fmla="*/ 2147483647 w 463"/>
              <a:gd name="T21" fmla="*/ 2147483647 h 308"/>
              <a:gd name="T22" fmla="*/ 2147483647 w 463"/>
              <a:gd name="T23" fmla="*/ 2147483647 h 308"/>
              <a:gd name="T24" fmla="*/ 2147483647 w 463"/>
              <a:gd name="T25" fmla="*/ 0 h 308"/>
              <a:gd name="T26" fmla="*/ 2147483647 w 463"/>
              <a:gd name="T27" fmla="*/ 2147483647 h 308"/>
              <a:gd name="T28" fmla="*/ 2147483647 w 463"/>
              <a:gd name="T29" fmla="*/ 2147483647 h 3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3"/>
              <a:gd name="T46" fmla="*/ 0 h 308"/>
              <a:gd name="T47" fmla="*/ 463 w 463"/>
              <a:gd name="T48" fmla="*/ 308 h 3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3" h="308">
                <a:moveTo>
                  <a:pt x="42" y="45"/>
                </a:moveTo>
                <a:lnTo>
                  <a:pt x="0" y="86"/>
                </a:lnTo>
                <a:lnTo>
                  <a:pt x="23" y="234"/>
                </a:lnTo>
                <a:lnTo>
                  <a:pt x="42" y="307"/>
                </a:lnTo>
                <a:lnTo>
                  <a:pt x="121" y="301"/>
                </a:lnTo>
                <a:lnTo>
                  <a:pt x="414" y="244"/>
                </a:lnTo>
                <a:lnTo>
                  <a:pt x="433" y="235"/>
                </a:lnTo>
                <a:lnTo>
                  <a:pt x="462" y="165"/>
                </a:lnTo>
                <a:lnTo>
                  <a:pt x="420" y="130"/>
                </a:lnTo>
                <a:lnTo>
                  <a:pt x="442" y="40"/>
                </a:lnTo>
                <a:lnTo>
                  <a:pt x="409" y="31"/>
                </a:lnTo>
                <a:lnTo>
                  <a:pt x="409" y="9"/>
                </a:lnTo>
                <a:lnTo>
                  <a:pt x="395" y="0"/>
                </a:lnTo>
                <a:lnTo>
                  <a:pt x="56" y="64"/>
                </a:lnTo>
                <a:lnTo>
                  <a:pt x="42" y="45"/>
                </a:lnTo>
              </a:path>
            </a:pathLst>
          </a:custGeom>
          <a:solidFill>
            <a:srgbClr val="00B050"/>
          </a:solidFill>
          <a:ln w="12700">
            <a:solidFill>
              <a:schemeClr val="tx1"/>
            </a:solidFill>
            <a:round/>
            <a:headEnd/>
            <a:tailEnd/>
          </a:ln>
        </p:spPr>
        <p:txBody>
          <a:bodyPr wrap="none" anchor="ctr"/>
          <a:lstStyle/>
          <a:p>
            <a:endParaRPr lang="en-US"/>
          </a:p>
        </p:txBody>
      </p:sp>
      <p:sp>
        <p:nvSpPr>
          <p:cNvPr id="215" name="Freeform 63"/>
          <p:cNvSpPr>
            <a:spLocks/>
          </p:cNvSpPr>
          <p:nvPr/>
        </p:nvSpPr>
        <p:spPr bwMode="auto">
          <a:xfrm>
            <a:off x="9423400" y="2565400"/>
            <a:ext cx="196850" cy="388938"/>
          </a:xfrm>
          <a:custGeom>
            <a:avLst/>
            <a:gdLst>
              <a:gd name="T0" fmla="*/ 2147483647 w 124"/>
              <a:gd name="T1" fmla="*/ 2147483647 h 245"/>
              <a:gd name="T2" fmla="*/ 2147483647 w 124"/>
              <a:gd name="T3" fmla="*/ 0 h 245"/>
              <a:gd name="T4" fmla="*/ 2147483647 w 124"/>
              <a:gd name="T5" fmla="*/ 2147483647 h 245"/>
              <a:gd name="T6" fmla="*/ 2147483647 w 124"/>
              <a:gd name="T7" fmla="*/ 2147483647 h 245"/>
              <a:gd name="T8" fmla="*/ 2147483647 w 124"/>
              <a:gd name="T9" fmla="*/ 2147483647 h 245"/>
              <a:gd name="T10" fmla="*/ 2147483647 w 124"/>
              <a:gd name="T11" fmla="*/ 2147483647 h 245"/>
              <a:gd name="T12" fmla="*/ 2147483647 w 124"/>
              <a:gd name="T13" fmla="*/ 2147483647 h 245"/>
              <a:gd name="T14" fmla="*/ 2147483647 w 124"/>
              <a:gd name="T15" fmla="*/ 2147483647 h 245"/>
              <a:gd name="T16" fmla="*/ 2147483647 w 124"/>
              <a:gd name="T17" fmla="*/ 2147483647 h 245"/>
              <a:gd name="T18" fmla="*/ 2147483647 w 124"/>
              <a:gd name="T19" fmla="*/ 2147483647 h 245"/>
              <a:gd name="T20" fmla="*/ 2147483647 w 124"/>
              <a:gd name="T21" fmla="*/ 2147483647 h 245"/>
              <a:gd name="T22" fmla="*/ 0 w 124"/>
              <a:gd name="T23" fmla="*/ 2147483647 h 245"/>
              <a:gd name="T24" fmla="*/ 2147483647 w 124"/>
              <a:gd name="T25" fmla="*/ 2147483647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4"/>
              <a:gd name="T40" fmla="*/ 0 h 245"/>
              <a:gd name="T41" fmla="*/ 124 w 124"/>
              <a:gd name="T42" fmla="*/ 245 h 2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4" h="245">
                <a:moveTo>
                  <a:pt x="21" y="1"/>
                </a:moveTo>
                <a:lnTo>
                  <a:pt x="50" y="0"/>
                </a:lnTo>
                <a:lnTo>
                  <a:pt x="110" y="37"/>
                </a:lnTo>
                <a:lnTo>
                  <a:pt x="101" y="67"/>
                </a:lnTo>
                <a:lnTo>
                  <a:pt x="122" y="86"/>
                </a:lnTo>
                <a:lnTo>
                  <a:pt x="123" y="199"/>
                </a:lnTo>
                <a:lnTo>
                  <a:pt x="102" y="244"/>
                </a:lnTo>
                <a:lnTo>
                  <a:pt x="79" y="228"/>
                </a:lnTo>
                <a:lnTo>
                  <a:pt x="53" y="226"/>
                </a:lnTo>
                <a:lnTo>
                  <a:pt x="10" y="202"/>
                </a:lnTo>
                <a:lnTo>
                  <a:pt x="43" y="129"/>
                </a:lnTo>
                <a:lnTo>
                  <a:pt x="0" y="94"/>
                </a:lnTo>
                <a:lnTo>
                  <a:pt x="21" y="1"/>
                </a:lnTo>
              </a:path>
            </a:pathLst>
          </a:custGeom>
          <a:solidFill>
            <a:srgbClr val="00B050"/>
          </a:solidFill>
          <a:ln w="12700">
            <a:solidFill>
              <a:schemeClr val="tx1"/>
            </a:solidFill>
            <a:round/>
            <a:headEnd/>
            <a:tailEnd/>
          </a:ln>
        </p:spPr>
        <p:txBody>
          <a:bodyPr wrap="none" anchor="ctr"/>
          <a:lstStyle/>
          <a:p>
            <a:endParaRPr lang="en-US"/>
          </a:p>
        </p:txBody>
      </p:sp>
      <p:sp>
        <p:nvSpPr>
          <p:cNvPr id="216" name="Freeform 64"/>
          <p:cNvSpPr>
            <a:spLocks/>
          </p:cNvSpPr>
          <p:nvPr/>
        </p:nvSpPr>
        <p:spPr bwMode="auto">
          <a:xfrm>
            <a:off x="8818564" y="1947864"/>
            <a:ext cx="814387" cy="681037"/>
          </a:xfrm>
          <a:custGeom>
            <a:avLst/>
            <a:gdLst>
              <a:gd name="T0" fmla="*/ 2147483647 w 513"/>
              <a:gd name="T1" fmla="*/ 2147483647 h 429"/>
              <a:gd name="T2" fmla="*/ 2147483647 w 513"/>
              <a:gd name="T3" fmla="*/ 2147483647 h 429"/>
              <a:gd name="T4" fmla="*/ 2147483647 w 513"/>
              <a:gd name="T5" fmla="*/ 2147483647 h 429"/>
              <a:gd name="T6" fmla="*/ 2147483647 w 513"/>
              <a:gd name="T7" fmla="*/ 2147483647 h 429"/>
              <a:gd name="T8" fmla="*/ 2147483647 w 513"/>
              <a:gd name="T9" fmla="*/ 2147483647 h 429"/>
              <a:gd name="T10" fmla="*/ 2147483647 w 513"/>
              <a:gd name="T11" fmla="*/ 2147483647 h 429"/>
              <a:gd name="T12" fmla="*/ 2147483647 w 513"/>
              <a:gd name="T13" fmla="*/ 2147483647 h 429"/>
              <a:gd name="T14" fmla="*/ 2147483647 w 513"/>
              <a:gd name="T15" fmla="*/ 2147483647 h 429"/>
              <a:gd name="T16" fmla="*/ 2147483647 w 513"/>
              <a:gd name="T17" fmla="*/ 2147483647 h 429"/>
              <a:gd name="T18" fmla="*/ 2147483647 w 513"/>
              <a:gd name="T19" fmla="*/ 2147483647 h 429"/>
              <a:gd name="T20" fmla="*/ 2147483647 w 513"/>
              <a:gd name="T21" fmla="*/ 2147483647 h 429"/>
              <a:gd name="T22" fmla="*/ 2147483647 w 513"/>
              <a:gd name="T23" fmla="*/ 2147483647 h 429"/>
              <a:gd name="T24" fmla="*/ 2147483647 w 513"/>
              <a:gd name="T25" fmla="*/ 0 h 429"/>
              <a:gd name="T26" fmla="*/ 2147483647 w 513"/>
              <a:gd name="T27" fmla="*/ 2147483647 h 429"/>
              <a:gd name="T28" fmla="*/ 2147483647 w 513"/>
              <a:gd name="T29" fmla="*/ 2147483647 h 429"/>
              <a:gd name="T30" fmla="*/ 2147483647 w 513"/>
              <a:gd name="T31" fmla="*/ 2147483647 h 429"/>
              <a:gd name="T32" fmla="*/ 2147483647 w 513"/>
              <a:gd name="T33" fmla="*/ 2147483647 h 429"/>
              <a:gd name="T34" fmla="*/ 2147483647 w 513"/>
              <a:gd name="T35" fmla="*/ 2147483647 h 429"/>
              <a:gd name="T36" fmla="*/ 2147483647 w 513"/>
              <a:gd name="T37" fmla="*/ 2147483647 h 429"/>
              <a:gd name="T38" fmla="*/ 2147483647 w 513"/>
              <a:gd name="T39" fmla="*/ 2147483647 h 429"/>
              <a:gd name="T40" fmla="*/ 2147483647 w 513"/>
              <a:gd name="T41" fmla="*/ 2147483647 h 429"/>
              <a:gd name="T42" fmla="*/ 2147483647 w 513"/>
              <a:gd name="T43" fmla="*/ 2147483647 h 429"/>
              <a:gd name="T44" fmla="*/ 2147483647 w 513"/>
              <a:gd name="T45" fmla="*/ 2147483647 h 429"/>
              <a:gd name="T46" fmla="*/ 2147483647 w 513"/>
              <a:gd name="T47" fmla="*/ 2147483647 h 429"/>
              <a:gd name="T48" fmla="*/ 2147483647 w 513"/>
              <a:gd name="T49" fmla="*/ 2147483647 h 429"/>
              <a:gd name="T50" fmla="*/ 2147483647 w 513"/>
              <a:gd name="T51" fmla="*/ 2147483647 h 429"/>
              <a:gd name="T52" fmla="*/ 2147483647 w 513"/>
              <a:gd name="T53" fmla="*/ 2147483647 h 429"/>
              <a:gd name="T54" fmla="*/ 2147483647 w 513"/>
              <a:gd name="T55" fmla="*/ 2147483647 h 429"/>
              <a:gd name="T56" fmla="*/ 0 w 513"/>
              <a:gd name="T57" fmla="*/ 2147483647 h 429"/>
              <a:gd name="T58" fmla="*/ 2147483647 w 513"/>
              <a:gd name="T59" fmla="*/ 2147483647 h 429"/>
              <a:gd name="T60" fmla="*/ 2147483647 w 513"/>
              <a:gd name="T61" fmla="*/ 2147483647 h 4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3"/>
              <a:gd name="T94" fmla="*/ 0 h 429"/>
              <a:gd name="T95" fmla="*/ 513 w 513"/>
              <a:gd name="T96" fmla="*/ 429 h 4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3" h="429">
                <a:moveTo>
                  <a:pt x="39" y="287"/>
                </a:moveTo>
                <a:lnTo>
                  <a:pt x="88" y="262"/>
                </a:lnTo>
                <a:lnTo>
                  <a:pt x="154" y="256"/>
                </a:lnTo>
                <a:lnTo>
                  <a:pt x="170" y="233"/>
                </a:lnTo>
                <a:lnTo>
                  <a:pt x="193" y="230"/>
                </a:lnTo>
                <a:lnTo>
                  <a:pt x="206" y="207"/>
                </a:lnTo>
                <a:lnTo>
                  <a:pt x="228" y="198"/>
                </a:lnTo>
                <a:lnTo>
                  <a:pt x="218" y="153"/>
                </a:lnTo>
                <a:lnTo>
                  <a:pt x="205" y="141"/>
                </a:lnTo>
                <a:lnTo>
                  <a:pt x="233" y="105"/>
                </a:lnTo>
                <a:lnTo>
                  <a:pt x="250" y="105"/>
                </a:lnTo>
                <a:lnTo>
                  <a:pt x="310" y="28"/>
                </a:lnTo>
                <a:lnTo>
                  <a:pt x="401" y="0"/>
                </a:lnTo>
                <a:lnTo>
                  <a:pt x="411" y="72"/>
                </a:lnTo>
                <a:lnTo>
                  <a:pt x="415" y="69"/>
                </a:lnTo>
                <a:lnTo>
                  <a:pt x="437" y="94"/>
                </a:lnTo>
                <a:lnTo>
                  <a:pt x="439" y="168"/>
                </a:lnTo>
                <a:lnTo>
                  <a:pt x="467" y="227"/>
                </a:lnTo>
                <a:lnTo>
                  <a:pt x="477" y="305"/>
                </a:lnTo>
                <a:lnTo>
                  <a:pt x="480" y="373"/>
                </a:lnTo>
                <a:lnTo>
                  <a:pt x="512" y="395"/>
                </a:lnTo>
                <a:lnTo>
                  <a:pt x="489" y="428"/>
                </a:lnTo>
                <a:lnTo>
                  <a:pt x="429" y="389"/>
                </a:lnTo>
                <a:lnTo>
                  <a:pt x="398" y="392"/>
                </a:lnTo>
                <a:lnTo>
                  <a:pt x="369" y="383"/>
                </a:lnTo>
                <a:lnTo>
                  <a:pt x="370" y="361"/>
                </a:lnTo>
                <a:lnTo>
                  <a:pt x="351" y="353"/>
                </a:lnTo>
                <a:lnTo>
                  <a:pt x="15" y="419"/>
                </a:lnTo>
                <a:lnTo>
                  <a:pt x="0" y="400"/>
                </a:lnTo>
                <a:lnTo>
                  <a:pt x="51" y="323"/>
                </a:lnTo>
                <a:lnTo>
                  <a:pt x="39" y="287"/>
                </a:lnTo>
              </a:path>
            </a:pathLst>
          </a:custGeom>
          <a:solidFill>
            <a:srgbClr val="00B050"/>
          </a:solidFill>
          <a:ln w="12700" cap="rnd">
            <a:solidFill>
              <a:srgbClr val="000000"/>
            </a:solidFill>
            <a:round/>
            <a:headEnd/>
            <a:tailEnd/>
          </a:ln>
        </p:spPr>
        <p:txBody>
          <a:bodyPr/>
          <a:lstStyle/>
          <a:p>
            <a:endParaRPr lang="en-US"/>
          </a:p>
        </p:txBody>
      </p:sp>
      <p:sp>
        <p:nvSpPr>
          <p:cNvPr id="217" name="Freeform 65"/>
          <p:cNvSpPr>
            <a:spLocks/>
          </p:cNvSpPr>
          <p:nvPr/>
        </p:nvSpPr>
        <p:spPr bwMode="auto">
          <a:xfrm>
            <a:off x="9453563" y="1911351"/>
            <a:ext cx="215900" cy="409575"/>
          </a:xfrm>
          <a:custGeom>
            <a:avLst/>
            <a:gdLst>
              <a:gd name="T0" fmla="*/ 0 w 137"/>
              <a:gd name="T1" fmla="*/ 2147483647 h 258"/>
              <a:gd name="T2" fmla="*/ 2147483647 w 137"/>
              <a:gd name="T3" fmla="*/ 0 h 258"/>
              <a:gd name="T4" fmla="*/ 2147483647 w 137"/>
              <a:gd name="T5" fmla="*/ 2147483647 h 258"/>
              <a:gd name="T6" fmla="*/ 2147483647 w 137"/>
              <a:gd name="T7" fmla="*/ 2147483647 h 258"/>
              <a:gd name="T8" fmla="*/ 2147483647 w 137"/>
              <a:gd name="T9" fmla="*/ 2147483647 h 258"/>
              <a:gd name="T10" fmla="*/ 2147483647 w 137"/>
              <a:gd name="T11" fmla="*/ 2147483647 h 258"/>
              <a:gd name="T12" fmla="*/ 2147483647 w 137"/>
              <a:gd name="T13" fmla="*/ 2147483647 h 258"/>
              <a:gd name="T14" fmla="*/ 2147483647 w 137"/>
              <a:gd name="T15" fmla="*/ 2147483647 h 258"/>
              <a:gd name="T16" fmla="*/ 2147483647 w 137"/>
              <a:gd name="T17" fmla="*/ 2147483647 h 258"/>
              <a:gd name="T18" fmla="*/ 0 w 137"/>
              <a:gd name="T19" fmla="*/ 2147483647 h 2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258"/>
              <a:gd name="T32" fmla="*/ 137 w 137"/>
              <a:gd name="T33" fmla="*/ 258 h 2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258">
                <a:moveTo>
                  <a:pt x="0" y="27"/>
                </a:moveTo>
                <a:lnTo>
                  <a:pt x="99" y="0"/>
                </a:lnTo>
                <a:lnTo>
                  <a:pt x="136" y="70"/>
                </a:lnTo>
                <a:lnTo>
                  <a:pt x="117" y="88"/>
                </a:lnTo>
                <a:lnTo>
                  <a:pt x="124" y="244"/>
                </a:lnTo>
                <a:lnTo>
                  <a:pt x="67" y="257"/>
                </a:lnTo>
                <a:lnTo>
                  <a:pt x="39" y="193"/>
                </a:lnTo>
                <a:lnTo>
                  <a:pt x="38" y="117"/>
                </a:lnTo>
                <a:lnTo>
                  <a:pt x="13" y="94"/>
                </a:lnTo>
                <a:lnTo>
                  <a:pt x="0" y="27"/>
                </a:lnTo>
              </a:path>
            </a:pathLst>
          </a:custGeom>
          <a:solidFill>
            <a:srgbClr val="00B050"/>
          </a:solidFill>
          <a:ln w="12700">
            <a:solidFill>
              <a:schemeClr val="tx1"/>
            </a:solidFill>
            <a:round/>
            <a:headEnd/>
            <a:tailEnd/>
          </a:ln>
        </p:spPr>
        <p:txBody>
          <a:bodyPr wrap="none" anchor="ctr"/>
          <a:lstStyle/>
          <a:p>
            <a:endParaRPr lang="en-US"/>
          </a:p>
        </p:txBody>
      </p:sp>
      <p:sp>
        <p:nvSpPr>
          <p:cNvPr id="218" name="Freeform 66"/>
          <p:cNvSpPr>
            <a:spLocks/>
          </p:cNvSpPr>
          <p:nvPr/>
        </p:nvSpPr>
        <p:spPr bwMode="auto">
          <a:xfrm>
            <a:off x="9555163" y="2230439"/>
            <a:ext cx="461962" cy="212725"/>
          </a:xfrm>
          <a:custGeom>
            <a:avLst/>
            <a:gdLst>
              <a:gd name="T0" fmla="*/ 0 w 291"/>
              <a:gd name="T1" fmla="*/ 2147483647 h 134"/>
              <a:gd name="T2" fmla="*/ 2147483647 w 291"/>
              <a:gd name="T3" fmla="*/ 2147483647 h 134"/>
              <a:gd name="T4" fmla="*/ 2147483647 w 291"/>
              <a:gd name="T5" fmla="*/ 2147483647 h 134"/>
              <a:gd name="T6" fmla="*/ 2147483647 w 291"/>
              <a:gd name="T7" fmla="*/ 0 h 134"/>
              <a:gd name="T8" fmla="*/ 2147483647 w 291"/>
              <a:gd name="T9" fmla="*/ 2147483647 h 134"/>
              <a:gd name="T10" fmla="*/ 2147483647 w 291"/>
              <a:gd name="T11" fmla="*/ 2147483647 h 134"/>
              <a:gd name="T12" fmla="*/ 2147483647 w 291"/>
              <a:gd name="T13" fmla="*/ 2147483647 h 134"/>
              <a:gd name="T14" fmla="*/ 2147483647 w 291"/>
              <a:gd name="T15" fmla="*/ 2147483647 h 134"/>
              <a:gd name="T16" fmla="*/ 2147483647 w 291"/>
              <a:gd name="T17" fmla="*/ 2147483647 h 134"/>
              <a:gd name="T18" fmla="*/ 2147483647 w 291"/>
              <a:gd name="T19" fmla="*/ 2147483647 h 134"/>
              <a:gd name="T20" fmla="*/ 2147483647 w 291"/>
              <a:gd name="T21" fmla="*/ 2147483647 h 134"/>
              <a:gd name="T22" fmla="*/ 2147483647 w 291"/>
              <a:gd name="T23" fmla="*/ 2147483647 h 134"/>
              <a:gd name="T24" fmla="*/ 2147483647 w 291"/>
              <a:gd name="T25" fmla="*/ 2147483647 h 134"/>
              <a:gd name="T26" fmla="*/ 2147483647 w 291"/>
              <a:gd name="T27" fmla="*/ 2147483647 h 134"/>
              <a:gd name="T28" fmla="*/ 2147483647 w 291"/>
              <a:gd name="T29" fmla="*/ 2147483647 h 134"/>
              <a:gd name="T30" fmla="*/ 2147483647 w 291"/>
              <a:gd name="T31" fmla="*/ 2147483647 h 134"/>
              <a:gd name="T32" fmla="*/ 2147483647 w 291"/>
              <a:gd name="T33" fmla="*/ 2147483647 h 134"/>
              <a:gd name="T34" fmla="*/ 2147483647 w 291"/>
              <a:gd name="T35" fmla="*/ 2147483647 h 134"/>
              <a:gd name="T36" fmla="*/ 2147483647 w 291"/>
              <a:gd name="T37" fmla="*/ 2147483647 h 134"/>
              <a:gd name="T38" fmla="*/ 0 w 291"/>
              <a:gd name="T39" fmla="*/ 2147483647 h 134"/>
              <a:gd name="T40" fmla="*/ 0 w 291"/>
              <a:gd name="T41" fmla="*/ 2147483647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1"/>
              <a:gd name="T64" fmla="*/ 0 h 134"/>
              <a:gd name="T65" fmla="*/ 291 w 291"/>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1" h="134">
                <a:moveTo>
                  <a:pt x="0" y="54"/>
                </a:moveTo>
                <a:lnTo>
                  <a:pt x="148" y="16"/>
                </a:lnTo>
                <a:lnTo>
                  <a:pt x="166" y="18"/>
                </a:lnTo>
                <a:lnTo>
                  <a:pt x="184" y="0"/>
                </a:lnTo>
                <a:lnTo>
                  <a:pt x="198" y="9"/>
                </a:lnTo>
                <a:lnTo>
                  <a:pt x="181" y="48"/>
                </a:lnTo>
                <a:lnTo>
                  <a:pt x="212" y="45"/>
                </a:lnTo>
                <a:lnTo>
                  <a:pt x="229" y="74"/>
                </a:lnTo>
                <a:lnTo>
                  <a:pt x="250" y="77"/>
                </a:lnTo>
                <a:lnTo>
                  <a:pt x="265" y="73"/>
                </a:lnTo>
                <a:lnTo>
                  <a:pt x="265" y="57"/>
                </a:lnTo>
                <a:lnTo>
                  <a:pt x="240" y="36"/>
                </a:lnTo>
                <a:lnTo>
                  <a:pt x="259" y="34"/>
                </a:lnTo>
                <a:lnTo>
                  <a:pt x="291" y="79"/>
                </a:lnTo>
                <a:lnTo>
                  <a:pt x="260" y="106"/>
                </a:lnTo>
                <a:lnTo>
                  <a:pt x="225" y="92"/>
                </a:lnTo>
                <a:lnTo>
                  <a:pt x="203" y="125"/>
                </a:lnTo>
                <a:lnTo>
                  <a:pt x="159" y="92"/>
                </a:lnTo>
                <a:lnTo>
                  <a:pt x="12" y="134"/>
                </a:lnTo>
                <a:lnTo>
                  <a:pt x="0" y="54"/>
                </a:lnTo>
                <a:close/>
              </a:path>
            </a:pathLst>
          </a:custGeom>
          <a:solidFill>
            <a:srgbClr val="00B050"/>
          </a:solidFill>
          <a:ln w="12700">
            <a:solidFill>
              <a:schemeClr val="tx1"/>
            </a:solidFill>
            <a:round/>
            <a:headEnd/>
            <a:tailEnd/>
          </a:ln>
        </p:spPr>
        <p:txBody>
          <a:bodyPr wrap="none" anchor="ctr"/>
          <a:lstStyle/>
          <a:p>
            <a:endParaRPr lang="en-US"/>
          </a:p>
        </p:txBody>
      </p:sp>
      <p:sp>
        <p:nvSpPr>
          <p:cNvPr id="219" name="Freeform 67"/>
          <p:cNvSpPr>
            <a:spLocks/>
          </p:cNvSpPr>
          <p:nvPr/>
        </p:nvSpPr>
        <p:spPr bwMode="auto">
          <a:xfrm>
            <a:off x="9574213" y="2362200"/>
            <a:ext cx="260350" cy="215900"/>
          </a:xfrm>
          <a:custGeom>
            <a:avLst/>
            <a:gdLst>
              <a:gd name="T0" fmla="*/ 0 w 164"/>
              <a:gd name="T1" fmla="*/ 2147483647 h 136"/>
              <a:gd name="T2" fmla="*/ 2147483647 w 164"/>
              <a:gd name="T3" fmla="*/ 0 h 136"/>
              <a:gd name="T4" fmla="*/ 2147483647 w 164"/>
              <a:gd name="T5" fmla="*/ 2147483647 h 136"/>
              <a:gd name="T6" fmla="*/ 2147483647 w 164"/>
              <a:gd name="T7" fmla="*/ 2147483647 h 136"/>
              <a:gd name="T8" fmla="*/ 2147483647 w 164"/>
              <a:gd name="T9" fmla="*/ 2147483647 h 136"/>
              <a:gd name="T10" fmla="*/ 2147483647 w 164"/>
              <a:gd name="T11" fmla="*/ 2147483647 h 136"/>
              <a:gd name="T12" fmla="*/ 2147483647 w 164"/>
              <a:gd name="T13" fmla="*/ 2147483647 h 136"/>
              <a:gd name="T14" fmla="*/ 0 w 164"/>
              <a:gd name="T15" fmla="*/ 2147483647 h 13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36"/>
              <a:gd name="T26" fmla="*/ 164 w 164"/>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36">
                <a:moveTo>
                  <a:pt x="0" y="34"/>
                </a:moveTo>
                <a:lnTo>
                  <a:pt x="125" y="0"/>
                </a:lnTo>
                <a:lnTo>
                  <a:pt x="163" y="62"/>
                </a:lnTo>
                <a:lnTo>
                  <a:pt x="141" y="89"/>
                </a:lnTo>
                <a:lnTo>
                  <a:pt x="101" y="79"/>
                </a:lnTo>
                <a:lnTo>
                  <a:pt x="40" y="135"/>
                </a:lnTo>
                <a:lnTo>
                  <a:pt x="6" y="106"/>
                </a:lnTo>
                <a:lnTo>
                  <a:pt x="0" y="34"/>
                </a:lnTo>
              </a:path>
            </a:pathLst>
          </a:custGeom>
          <a:solidFill>
            <a:srgbClr val="FFCC66"/>
          </a:solidFill>
          <a:ln w="12700" cap="rnd">
            <a:solidFill>
              <a:srgbClr val="000000"/>
            </a:solidFill>
            <a:round/>
            <a:headEnd/>
            <a:tailEnd/>
          </a:ln>
        </p:spPr>
        <p:txBody>
          <a:bodyPr/>
          <a:lstStyle/>
          <a:p>
            <a:endParaRPr lang="en-US"/>
          </a:p>
        </p:txBody>
      </p:sp>
      <p:sp>
        <p:nvSpPr>
          <p:cNvPr id="220" name="Freeform 68"/>
          <p:cNvSpPr>
            <a:spLocks/>
          </p:cNvSpPr>
          <p:nvPr/>
        </p:nvSpPr>
        <p:spPr bwMode="auto">
          <a:xfrm>
            <a:off x="9612313" y="2519364"/>
            <a:ext cx="241300" cy="142875"/>
          </a:xfrm>
          <a:custGeom>
            <a:avLst/>
            <a:gdLst>
              <a:gd name="T0" fmla="*/ 0 w 153"/>
              <a:gd name="T1" fmla="*/ 2147483647 h 90"/>
              <a:gd name="T2" fmla="*/ 2147483647 w 153"/>
              <a:gd name="T3" fmla="*/ 2147483647 h 90"/>
              <a:gd name="T4" fmla="*/ 2147483647 w 153"/>
              <a:gd name="T5" fmla="*/ 0 h 90"/>
              <a:gd name="T6" fmla="*/ 2147483647 w 153"/>
              <a:gd name="T7" fmla="*/ 2147483647 h 90"/>
              <a:gd name="T8" fmla="*/ 2147483647 w 153"/>
              <a:gd name="T9" fmla="*/ 2147483647 h 90"/>
              <a:gd name="T10" fmla="*/ 2147483647 w 153"/>
              <a:gd name="T11" fmla="*/ 2147483647 h 90"/>
              <a:gd name="T12" fmla="*/ 2147483647 w 153"/>
              <a:gd name="T13" fmla="*/ 2147483647 h 90"/>
              <a:gd name="T14" fmla="*/ 0 w 153"/>
              <a:gd name="T15" fmla="*/ 2147483647 h 90"/>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90"/>
              <a:gd name="T26" fmla="*/ 153 w 153"/>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90">
                <a:moveTo>
                  <a:pt x="0" y="66"/>
                </a:moveTo>
                <a:lnTo>
                  <a:pt x="63" y="36"/>
                </a:lnTo>
                <a:lnTo>
                  <a:pt x="124" y="0"/>
                </a:lnTo>
                <a:lnTo>
                  <a:pt x="134" y="1"/>
                </a:lnTo>
                <a:lnTo>
                  <a:pt x="152" y="3"/>
                </a:lnTo>
                <a:lnTo>
                  <a:pt x="92" y="50"/>
                </a:lnTo>
                <a:lnTo>
                  <a:pt x="18" y="89"/>
                </a:lnTo>
                <a:lnTo>
                  <a:pt x="0" y="66"/>
                </a:lnTo>
              </a:path>
            </a:pathLst>
          </a:custGeom>
          <a:solidFill>
            <a:srgbClr val="00B050"/>
          </a:solidFill>
          <a:ln w="12700" cap="rnd">
            <a:solidFill>
              <a:srgbClr val="000000"/>
            </a:solidFill>
            <a:round/>
            <a:headEnd/>
            <a:tailEnd/>
          </a:ln>
        </p:spPr>
        <p:txBody>
          <a:bodyPr/>
          <a:lstStyle/>
          <a:p>
            <a:endParaRPr lang="en-US"/>
          </a:p>
        </p:txBody>
      </p:sp>
      <p:sp>
        <p:nvSpPr>
          <p:cNvPr id="221" name="Freeform 69"/>
          <p:cNvSpPr>
            <a:spLocks/>
          </p:cNvSpPr>
          <p:nvPr/>
        </p:nvSpPr>
        <p:spPr bwMode="auto">
          <a:xfrm>
            <a:off x="9601200" y="1835150"/>
            <a:ext cx="300038" cy="450850"/>
          </a:xfrm>
          <a:custGeom>
            <a:avLst/>
            <a:gdLst>
              <a:gd name="T0" fmla="*/ 2147483647 w 189"/>
              <a:gd name="T1" fmla="*/ 0 h 284"/>
              <a:gd name="T2" fmla="*/ 0 w 189"/>
              <a:gd name="T3" fmla="*/ 2147483647 h 284"/>
              <a:gd name="T4" fmla="*/ 2147483647 w 189"/>
              <a:gd name="T5" fmla="*/ 2147483647 h 284"/>
              <a:gd name="T6" fmla="*/ 2147483647 w 189"/>
              <a:gd name="T7" fmla="*/ 2147483647 h 284"/>
              <a:gd name="T8" fmla="*/ 2147483647 w 189"/>
              <a:gd name="T9" fmla="*/ 2147483647 h 284"/>
              <a:gd name="T10" fmla="*/ 2147483647 w 189"/>
              <a:gd name="T11" fmla="*/ 2147483647 h 284"/>
              <a:gd name="T12" fmla="*/ 2147483647 w 189"/>
              <a:gd name="T13" fmla="*/ 2147483647 h 284"/>
              <a:gd name="T14" fmla="*/ 2147483647 w 189"/>
              <a:gd name="T15" fmla="*/ 2147483647 h 284"/>
              <a:gd name="T16" fmla="*/ 2147483647 w 189"/>
              <a:gd name="T17" fmla="*/ 2147483647 h 284"/>
              <a:gd name="T18" fmla="*/ 2147483647 w 189"/>
              <a:gd name="T19" fmla="*/ 2147483647 h 284"/>
              <a:gd name="T20" fmla="*/ 2147483647 w 189"/>
              <a:gd name="T21" fmla="*/ 2147483647 h 284"/>
              <a:gd name="T22" fmla="*/ 2147483647 w 189"/>
              <a:gd name="T23" fmla="*/ 2147483647 h 284"/>
              <a:gd name="T24" fmla="*/ 2147483647 w 189"/>
              <a:gd name="T25" fmla="*/ 0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9"/>
              <a:gd name="T40" fmla="*/ 0 h 284"/>
              <a:gd name="T41" fmla="*/ 189 w 189"/>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9" h="284">
                <a:moveTo>
                  <a:pt x="40" y="0"/>
                </a:moveTo>
                <a:lnTo>
                  <a:pt x="0" y="50"/>
                </a:lnTo>
                <a:lnTo>
                  <a:pt x="43" y="115"/>
                </a:lnTo>
                <a:lnTo>
                  <a:pt x="17" y="133"/>
                </a:lnTo>
                <a:lnTo>
                  <a:pt x="28" y="283"/>
                </a:lnTo>
                <a:lnTo>
                  <a:pt x="133" y="261"/>
                </a:lnTo>
                <a:lnTo>
                  <a:pt x="160" y="261"/>
                </a:lnTo>
                <a:lnTo>
                  <a:pt x="176" y="245"/>
                </a:lnTo>
                <a:lnTo>
                  <a:pt x="176" y="217"/>
                </a:lnTo>
                <a:lnTo>
                  <a:pt x="188" y="200"/>
                </a:lnTo>
                <a:lnTo>
                  <a:pt x="129" y="178"/>
                </a:lnTo>
                <a:lnTo>
                  <a:pt x="53" y="13"/>
                </a:lnTo>
                <a:lnTo>
                  <a:pt x="40" y="0"/>
                </a:lnTo>
              </a:path>
            </a:pathLst>
          </a:custGeom>
          <a:solidFill>
            <a:srgbClr val="FFCC66"/>
          </a:solidFill>
          <a:ln w="12700" cap="rnd">
            <a:solidFill>
              <a:srgbClr val="000000"/>
            </a:solidFill>
            <a:round/>
            <a:headEnd/>
            <a:tailEnd/>
          </a:ln>
        </p:spPr>
        <p:txBody>
          <a:bodyPr/>
          <a:lstStyle/>
          <a:p>
            <a:endParaRPr lang="en-US"/>
          </a:p>
        </p:txBody>
      </p:sp>
      <p:sp>
        <p:nvSpPr>
          <p:cNvPr id="222" name="Freeform 70"/>
          <p:cNvSpPr>
            <a:spLocks/>
          </p:cNvSpPr>
          <p:nvPr/>
        </p:nvSpPr>
        <p:spPr bwMode="auto">
          <a:xfrm>
            <a:off x="9758363" y="2373314"/>
            <a:ext cx="120650" cy="103187"/>
          </a:xfrm>
          <a:custGeom>
            <a:avLst/>
            <a:gdLst>
              <a:gd name="T0" fmla="*/ 0 w 77"/>
              <a:gd name="T1" fmla="*/ 2147483647 h 65"/>
              <a:gd name="T2" fmla="*/ 2147483647 w 77"/>
              <a:gd name="T3" fmla="*/ 0 h 65"/>
              <a:gd name="T4" fmla="*/ 2147483647 w 77"/>
              <a:gd name="T5" fmla="*/ 2147483647 h 65"/>
              <a:gd name="T6" fmla="*/ 2147483647 w 77"/>
              <a:gd name="T7" fmla="*/ 2147483647 h 65"/>
              <a:gd name="T8" fmla="*/ 2147483647 w 77"/>
              <a:gd name="T9" fmla="*/ 2147483647 h 65"/>
              <a:gd name="T10" fmla="*/ 2147483647 w 77"/>
              <a:gd name="T11" fmla="*/ 2147483647 h 65"/>
              <a:gd name="T12" fmla="*/ 0 w 77"/>
              <a:gd name="T13" fmla="*/ 2147483647 h 65"/>
              <a:gd name="T14" fmla="*/ 0 60000 65536"/>
              <a:gd name="T15" fmla="*/ 0 60000 65536"/>
              <a:gd name="T16" fmla="*/ 0 60000 65536"/>
              <a:gd name="T17" fmla="*/ 0 60000 65536"/>
              <a:gd name="T18" fmla="*/ 0 60000 65536"/>
              <a:gd name="T19" fmla="*/ 0 60000 65536"/>
              <a:gd name="T20" fmla="*/ 0 60000 65536"/>
              <a:gd name="T21" fmla="*/ 0 w 77"/>
              <a:gd name="T22" fmla="*/ 0 h 65"/>
              <a:gd name="T23" fmla="*/ 77 w 7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5">
                <a:moveTo>
                  <a:pt x="0" y="10"/>
                </a:moveTo>
                <a:lnTo>
                  <a:pt x="32" y="0"/>
                </a:lnTo>
                <a:lnTo>
                  <a:pt x="76" y="33"/>
                </a:lnTo>
                <a:lnTo>
                  <a:pt x="67" y="42"/>
                </a:lnTo>
                <a:lnTo>
                  <a:pt x="45" y="42"/>
                </a:lnTo>
                <a:lnTo>
                  <a:pt x="35" y="64"/>
                </a:lnTo>
                <a:lnTo>
                  <a:pt x="0" y="10"/>
                </a:lnTo>
              </a:path>
            </a:pathLst>
          </a:custGeom>
          <a:solidFill>
            <a:srgbClr val="00B050"/>
          </a:solidFill>
          <a:ln w="12700" cap="rnd">
            <a:solidFill>
              <a:srgbClr val="000000"/>
            </a:solidFill>
            <a:round/>
            <a:headEnd/>
            <a:tailEnd/>
          </a:ln>
        </p:spPr>
        <p:txBody>
          <a:bodyPr/>
          <a:lstStyle/>
          <a:p>
            <a:endParaRPr lang="en-US"/>
          </a:p>
        </p:txBody>
      </p:sp>
      <p:sp>
        <p:nvSpPr>
          <p:cNvPr id="223" name="Freeform 71"/>
          <p:cNvSpPr>
            <a:spLocks/>
          </p:cNvSpPr>
          <p:nvPr/>
        </p:nvSpPr>
        <p:spPr bwMode="auto">
          <a:xfrm>
            <a:off x="9498014" y="3146425"/>
            <a:ext cx="66675" cy="115888"/>
          </a:xfrm>
          <a:custGeom>
            <a:avLst/>
            <a:gdLst>
              <a:gd name="T0" fmla="*/ 0 w 42"/>
              <a:gd name="T1" fmla="*/ 2147483647 h 73"/>
              <a:gd name="T2" fmla="*/ 2147483647 w 42"/>
              <a:gd name="T3" fmla="*/ 0 h 73"/>
              <a:gd name="T4" fmla="*/ 2147483647 w 42"/>
              <a:gd name="T5" fmla="*/ 2147483647 h 73"/>
              <a:gd name="T6" fmla="*/ 2147483647 w 42"/>
              <a:gd name="T7" fmla="*/ 2147483647 h 73"/>
              <a:gd name="T8" fmla="*/ 0 w 42"/>
              <a:gd name="T9" fmla="*/ 2147483647 h 73"/>
              <a:gd name="T10" fmla="*/ 0 60000 65536"/>
              <a:gd name="T11" fmla="*/ 0 60000 65536"/>
              <a:gd name="T12" fmla="*/ 0 60000 65536"/>
              <a:gd name="T13" fmla="*/ 0 60000 65536"/>
              <a:gd name="T14" fmla="*/ 0 60000 65536"/>
              <a:gd name="T15" fmla="*/ 0 w 42"/>
              <a:gd name="T16" fmla="*/ 0 h 73"/>
              <a:gd name="T17" fmla="*/ 42 w 42"/>
              <a:gd name="T18" fmla="*/ 73 h 73"/>
            </a:gdLst>
            <a:ahLst/>
            <a:cxnLst>
              <a:cxn ang="T10">
                <a:pos x="T0" y="T1"/>
              </a:cxn>
              <a:cxn ang="T11">
                <a:pos x="T2" y="T3"/>
              </a:cxn>
              <a:cxn ang="T12">
                <a:pos x="T4" y="T5"/>
              </a:cxn>
              <a:cxn ang="T13">
                <a:pos x="T6" y="T7"/>
              </a:cxn>
              <a:cxn ang="T14">
                <a:pos x="T8" y="T9"/>
              </a:cxn>
            </a:cxnLst>
            <a:rect l="T15" t="T16" r="T17" b="T18"/>
            <a:pathLst>
              <a:path w="42" h="73">
                <a:moveTo>
                  <a:pt x="0" y="6"/>
                </a:moveTo>
                <a:lnTo>
                  <a:pt x="41" y="0"/>
                </a:lnTo>
                <a:lnTo>
                  <a:pt x="18" y="72"/>
                </a:lnTo>
                <a:lnTo>
                  <a:pt x="1" y="71"/>
                </a:lnTo>
                <a:lnTo>
                  <a:pt x="0" y="6"/>
                </a:lnTo>
              </a:path>
            </a:pathLst>
          </a:custGeom>
          <a:solidFill>
            <a:srgbClr val="00B050"/>
          </a:solidFill>
          <a:ln w="12700">
            <a:solidFill>
              <a:schemeClr val="tx1"/>
            </a:solidFill>
            <a:round/>
            <a:headEnd/>
            <a:tailEnd/>
          </a:ln>
        </p:spPr>
        <p:txBody>
          <a:bodyPr wrap="none" anchor="ctr"/>
          <a:lstStyle/>
          <a:p>
            <a:endParaRPr lang="en-US"/>
          </a:p>
        </p:txBody>
      </p:sp>
      <p:sp>
        <p:nvSpPr>
          <p:cNvPr id="224" name="Freeform 72"/>
          <p:cNvSpPr>
            <a:spLocks/>
          </p:cNvSpPr>
          <p:nvPr/>
        </p:nvSpPr>
        <p:spPr bwMode="auto">
          <a:xfrm>
            <a:off x="1928814" y="1263651"/>
            <a:ext cx="1438275" cy="1541463"/>
          </a:xfrm>
          <a:custGeom>
            <a:avLst/>
            <a:gdLst>
              <a:gd name="T0" fmla="*/ 2147483647 w 906"/>
              <a:gd name="T1" fmla="*/ 2147483647 h 971"/>
              <a:gd name="T2" fmla="*/ 2147483647 w 906"/>
              <a:gd name="T3" fmla="*/ 0 h 971"/>
              <a:gd name="T4" fmla="*/ 2147483647 w 906"/>
              <a:gd name="T5" fmla="*/ 2147483647 h 971"/>
              <a:gd name="T6" fmla="*/ 2147483647 w 906"/>
              <a:gd name="T7" fmla="*/ 2147483647 h 971"/>
              <a:gd name="T8" fmla="*/ 2147483647 w 906"/>
              <a:gd name="T9" fmla="*/ 2147483647 h 971"/>
              <a:gd name="T10" fmla="*/ 2147483647 w 906"/>
              <a:gd name="T11" fmla="*/ 2147483647 h 971"/>
              <a:gd name="T12" fmla="*/ 2147483647 w 906"/>
              <a:gd name="T13" fmla="*/ 2147483647 h 971"/>
              <a:gd name="T14" fmla="*/ 2147483647 w 906"/>
              <a:gd name="T15" fmla="*/ 2147483647 h 971"/>
              <a:gd name="T16" fmla="*/ 2147483647 w 906"/>
              <a:gd name="T17" fmla="*/ 2147483647 h 971"/>
              <a:gd name="T18" fmla="*/ 2147483647 w 906"/>
              <a:gd name="T19" fmla="*/ 2147483647 h 971"/>
              <a:gd name="T20" fmla="*/ 2147483647 w 906"/>
              <a:gd name="T21" fmla="*/ 2147483647 h 971"/>
              <a:gd name="T22" fmla="*/ 2147483647 w 906"/>
              <a:gd name="T23" fmla="*/ 2147483647 h 971"/>
              <a:gd name="T24" fmla="*/ 2147483647 w 906"/>
              <a:gd name="T25" fmla="*/ 2147483647 h 971"/>
              <a:gd name="T26" fmla="*/ 2147483647 w 906"/>
              <a:gd name="T27" fmla="*/ 2147483647 h 971"/>
              <a:gd name="T28" fmla="*/ 2147483647 w 906"/>
              <a:gd name="T29" fmla="*/ 2147483647 h 971"/>
              <a:gd name="T30" fmla="*/ 2147483647 w 906"/>
              <a:gd name="T31" fmla="*/ 2147483647 h 971"/>
              <a:gd name="T32" fmla="*/ 2147483647 w 906"/>
              <a:gd name="T33" fmla="*/ 2147483647 h 971"/>
              <a:gd name="T34" fmla="*/ 2147483647 w 906"/>
              <a:gd name="T35" fmla="*/ 2147483647 h 971"/>
              <a:gd name="T36" fmla="*/ 2147483647 w 906"/>
              <a:gd name="T37" fmla="*/ 2147483647 h 971"/>
              <a:gd name="T38" fmla="*/ 2147483647 w 906"/>
              <a:gd name="T39" fmla="*/ 2147483647 h 971"/>
              <a:gd name="T40" fmla="*/ 2147483647 w 906"/>
              <a:gd name="T41" fmla="*/ 2147483647 h 971"/>
              <a:gd name="T42" fmla="*/ 2147483647 w 906"/>
              <a:gd name="T43" fmla="*/ 2147483647 h 971"/>
              <a:gd name="T44" fmla="*/ 0 w 906"/>
              <a:gd name="T45" fmla="*/ 2147483647 h 971"/>
              <a:gd name="T46" fmla="*/ 2147483647 w 906"/>
              <a:gd name="T47" fmla="*/ 2147483647 h 971"/>
              <a:gd name="T48" fmla="*/ 2147483647 w 906"/>
              <a:gd name="T49" fmla="*/ 2147483647 h 971"/>
              <a:gd name="T50" fmla="*/ 2147483647 w 906"/>
              <a:gd name="T51" fmla="*/ 2147483647 h 971"/>
              <a:gd name="T52" fmla="*/ 2147483647 w 906"/>
              <a:gd name="T53" fmla="*/ 2147483647 h 971"/>
              <a:gd name="T54" fmla="*/ 2147483647 w 906"/>
              <a:gd name="T55" fmla="*/ 2147483647 h 971"/>
              <a:gd name="T56" fmla="*/ 2147483647 w 906"/>
              <a:gd name="T57" fmla="*/ 2147483647 h 971"/>
              <a:gd name="T58" fmla="*/ 2147483647 w 906"/>
              <a:gd name="T59" fmla="*/ 2147483647 h 971"/>
              <a:gd name="T60" fmla="*/ 2147483647 w 906"/>
              <a:gd name="T61" fmla="*/ 2147483647 h 971"/>
              <a:gd name="T62" fmla="*/ 2147483647 w 906"/>
              <a:gd name="T63" fmla="*/ 2147483647 h 971"/>
              <a:gd name="T64" fmla="*/ 2147483647 w 906"/>
              <a:gd name="T65" fmla="*/ 2147483647 h 971"/>
              <a:gd name="T66" fmla="*/ 2147483647 w 906"/>
              <a:gd name="T67" fmla="*/ 2147483647 h 971"/>
              <a:gd name="T68" fmla="*/ 2147483647 w 906"/>
              <a:gd name="T69" fmla="*/ 2147483647 h 971"/>
              <a:gd name="T70" fmla="*/ 2147483647 w 906"/>
              <a:gd name="T71" fmla="*/ 2147483647 h 971"/>
              <a:gd name="T72" fmla="*/ 2147483647 w 906"/>
              <a:gd name="T73" fmla="*/ 2147483647 h 971"/>
              <a:gd name="T74" fmla="*/ 2147483647 w 906"/>
              <a:gd name="T75" fmla="*/ 2147483647 h 971"/>
              <a:gd name="T76" fmla="*/ 2147483647 w 906"/>
              <a:gd name="T77" fmla="*/ 2147483647 h 971"/>
              <a:gd name="T78" fmla="*/ 2147483647 w 906"/>
              <a:gd name="T79" fmla="*/ 2147483647 h 971"/>
              <a:gd name="T80" fmla="*/ 2147483647 w 906"/>
              <a:gd name="T81" fmla="*/ 2147483647 h 971"/>
              <a:gd name="T82" fmla="*/ 2147483647 w 906"/>
              <a:gd name="T83" fmla="*/ 2147483647 h 9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06"/>
              <a:gd name="T127" fmla="*/ 0 h 971"/>
              <a:gd name="T128" fmla="*/ 906 w 906"/>
              <a:gd name="T129" fmla="*/ 971 h 97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06" h="971">
                <a:moveTo>
                  <a:pt x="145" y="145"/>
                </a:moveTo>
                <a:lnTo>
                  <a:pt x="327" y="0"/>
                </a:lnTo>
                <a:lnTo>
                  <a:pt x="413" y="25"/>
                </a:lnTo>
                <a:lnTo>
                  <a:pt x="456" y="72"/>
                </a:lnTo>
                <a:lnTo>
                  <a:pt x="627" y="90"/>
                </a:lnTo>
                <a:lnTo>
                  <a:pt x="632" y="569"/>
                </a:lnTo>
                <a:lnTo>
                  <a:pt x="688" y="584"/>
                </a:lnTo>
                <a:lnTo>
                  <a:pt x="714" y="641"/>
                </a:lnTo>
                <a:lnTo>
                  <a:pt x="753" y="622"/>
                </a:lnTo>
                <a:lnTo>
                  <a:pt x="834" y="753"/>
                </a:lnTo>
                <a:lnTo>
                  <a:pt x="905" y="813"/>
                </a:lnTo>
                <a:lnTo>
                  <a:pt x="902" y="865"/>
                </a:lnTo>
                <a:lnTo>
                  <a:pt x="824" y="883"/>
                </a:lnTo>
                <a:lnTo>
                  <a:pt x="775" y="712"/>
                </a:lnTo>
                <a:lnTo>
                  <a:pt x="493" y="555"/>
                </a:lnTo>
                <a:lnTo>
                  <a:pt x="500" y="603"/>
                </a:lnTo>
                <a:lnTo>
                  <a:pt x="437" y="668"/>
                </a:lnTo>
                <a:lnTo>
                  <a:pt x="427" y="644"/>
                </a:lnTo>
                <a:lnTo>
                  <a:pt x="408" y="644"/>
                </a:lnTo>
                <a:lnTo>
                  <a:pt x="357" y="778"/>
                </a:lnTo>
                <a:lnTo>
                  <a:pt x="201" y="908"/>
                </a:lnTo>
                <a:lnTo>
                  <a:pt x="45" y="970"/>
                </a:lnTo>
                <a:lnTo>
                  <a:pt x="0" y="961"/>
                </a:lnTo>
                <a:lnTo>
                  <a:pt x="179" y="851"/>
                </a:lnTo>
                <a:lnTo>
                  <a:pt x="201" y="851"/>
                </a:lnTo>
                <a:lnTo>
                  <a:pt x="266" y="763"/>
                </a:lnTo>
                <a:lnTo>
                  <a:pt x="295" y="760"/>
                </a:lnTo>
                <a:lnTo>
                  <a:pt x="339" y="695"/>
                </a:lnTo>
                <a:lnTo>
                  <a:pt x="324" y="665"/>
                </a:lnTo>
                <a:lnTo>
                  <a:pt x="229" y="679"/>
                </a:lnTo>
                <a:lnTo>
                  <a:pt x="164" y="515"/>
                </a:lnTo>
                <a:lnTo>
                  <a:pt x="201" y="440"/>
                </a:lnTo>
                <a:lnTo>
                  <a:pt x="261" y="413"/>
                </a:lnTo>
                <a:lnTo>
                  <a:pt x="239" y="347"/>
                </a:lnTo>
                <a:lnTo>
                  <a:pt x="176" y="378"/>
                </a:lnTo>
                <a:lnTo>
                  <a:pt x="129" y="283"/>
                </a:lnTo>
                <a:lnTo>
                  <a:pt x="182" y="260"/>
                </a:lnTo>
                <a:lnTo>
                  <a:pt x="229" y="286"/>
                </a:lnTo>
                <a:lnTo>
                  <a:pt x="250" y="272"/>
                </a:lnTo>
                <a:lnTo>
                  <a:pt x="211" y="190"/>
                </a:lnTo>
                <a:lnTo>
                  <a:pt x="142" y="184"/>
                </a:lnTo>
                <a:lnTo>
                  <a:pt x="145" y="145"/>
                </a:lnTo>
              </a:path>
            </a:pathLst>
          </a:custGeom>
          <a:solidFill>
            <a:srgbClr val="00B050"/>
          </a:solidFill>
          <a:ln w="12700" cap="rnd">
            <a:solidFill>
              <a:srgbClr val="000000"/>
            </a:solidFill>
            <a:round/>
            <a:headEnd/>
            <a:tailEnd/>
          </a:ln>
        </p:spPr>
        <p:txBody>
          <a:bodyPr/>
          <a:lstStyle/>
          <a:p>
            <a:endParaRPr lang="en-US"/>
          </a:p>
        </p:txBody>
      </p:sp>
      <p:sp>
        <p:nvSpPr>
          <p:cNvPr id="225" name="Rectangle 73"/>
          <p:cNvSpPr>
            <a:spLocks noChangeArrowheads="1"/>
          </p:cNvSpPr>
          <p:nvPr/>
        </p:nvSpPr>
        <p:spPr bwMode="auto">
          <a:xfrm>
            <a:off x="1676400" y="5334001"/>
            <a:ext cx="376238" cy="284163"/>
          </a:xfrm>
          <a:prstGeom prst="rect">
            <a:avLst/>
          </a:prstGeom>
          <a:solidFill>
            <a:srgbClr val="FFCC66"/>
          </a:soli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dirty="0"/>
          </a:p>
        </p:txBody>
      </p:sp>
      <p:sp>
        <p:nvSpPr>
          <p:cNvPr id="226" name="Rectangle 74"/>
          <p:cNvSpPr>
            <a:spLocks noChangeArrowheads="1"/>
          </p:cNvSpPr>
          <p:nvPr/>
        </p:nvSpPr>
        <p:spPr bwMode="auto">
          <a:xfrm>
            <a:off x="1676400" y="4800600"/>
            <a:ext cx="376238" cy="285750"/>
          </a:xfrm>
          <a:prstGeom prst="rect">
            <a:avLst/>
          </a:prstGeom>
          <a:solidFill>
            <a:schemeClr val="bg1"/>
          </a:soli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dirty="0"/>
          </a:p>
        </p:txBody>
      </p:sp>
      <p:sp>
        <p:nvSpPr>
          <p:cNvPr id="227" name="Rectangle 75"/>
          <p:cNvSpPr>
            <a:spLocks noChangeArrowheads="1"/>
          </p:cNvSpPr>
          <p:nvPr/>
        </p:nvSpPr>
        <p:spPr bwMode="auto">
          <a:xfrm>
            <a:off x="2286000" y="5334001"/>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600" b="1">
                <a:solidFill>
                  <a:srgbClr val="FF9900"/>
                </a:solidFill>
                <a:latin typeface="Arial" charset="0"/>
              </a:rPr>
              <a:t>Partial Booster Seat Law</a:t>
            </a:r>
            <a:r>
              <a:rPr lang="en-US" altLang="en-US" sz="1600" b="1">
                <a:solidFill>
                  <a:srgbClr val="000000"/>
                </a:solidFill>
                <a:latin typeface="Arial" charset="0"/>
              </a:rPr>
              <a:t> </a:t>
            </a:r>
          </a:p>
          <a:p>
            <a:pPr algn="l"/>
            <a:endParaRPr lang="en-US" altLang="en-US" sz="1600" b="1">
              <a:solidFill>
                <a:srgbClr val="000000"/>
              </a:solidFill>
              <a:latin typeface="Arial" charset="0"/>
            </a:endParaRPr>
          </a:p>
          <a:p>
            <a:pPr algn="l"/>
            <a:endParaRPr lang="en-US" altLang="en-US" sz="1600" b="1">
              <a:solidFill>
                <a:srgbClr val="000000"/>
              </a:solidFill>
              <a:latin typeface="Arial" charset="0"/>
            </a:endParaRPr>
          </a:p>
          <a:p>
            <a:pPr algn="l"/>
            <a:endParaRPr lang="en-US" altLang="en-US" sz="1600" b="1">
              <a:solidFill>
                <a:srgbClr val="000000"/>
              </a:solidFill>
              <a:latin typeface="Arial" charset="0"/>
            </a:endParaRPr>
          </a:p>
        </p:txBody>
      </p:sp>
      <p:sp>
        <p:nvSpPr>
          <p:cNvPr id="228" name="Rectangle 76"/>
          <p:cNvSpPr>
            <a:spLocks noChangeArrowheads="1"/>
          </p:cNvSpPr>
          <p:nvPr/>
        </p:nvSpPr>
        <p:spPr bwMode="auto">
          <a:xfrm>
            <a:off x="2286000" y="4724401"/>
            <a:ext cx="1949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1600" b="1">
                <a:solidFill>
                  <a:srgbClr val="FF9900"/>
                </a:solidFill>
                <a:latin typeface="Arial" charset="0"/>
              </a:rPr>
              <a:t>No Booster Seat Law</a:t>
            </a:r>
          </a:p>
        </p:txBody>
      </p:sp>
      <p:sp>
        <p:nvSpPr>
          <p:cNvPr id="229" name="Line 77"/>
          <p:cNvSpPr>
            <a:spLocks noChangeShapeType="1"/>
          </p:cNvSpPr>
          <p:nvPr/>
        </p:nvSpPr>
        <p:spPr bwMode="auto">
          <a:xfrm flipH="1" flipV="1">
            <a:off x="9296401" y="3124200"/>
            <a:ext cx="455613" cy="2349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0" name="Rectangle 78"/>
          <p:cNvSpPr>
            <a:spLocks noChangeArrowheads="1"/>
          </p:cNvSpPr>
          <p:nvPr/>
        </p:nvSpPr>
        <p:spPr bwMode="auto">
          <a:xfrm>
            <a:off x="9829800" y="3265488"/>
            <a:ext cx="609600" cy="317500"/>
          </a:xfrm>
          <a:prstGeom prst="rect">
            <a:avLst/>
          </a:prstGeom>
          <a:solidFill>
            <a:srgbClr val="00B050"/>
          </a:solidFill>
          <a:ln w="12700" algn="ctr">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400" b="1">
                <a:solidFill>
                  <a:schemeClr val="bg1"/>
                </a:solidFill>
                <a:latin typeface="Arial" charset="0"/>
              </a:rPr>
              <a:t>DC</a:t>
            </a:r>
          </a:p>
        </p:txBody>
      </p:sp>
      <p:sp>
        <p:nvSpPr>
          <p:cNvPr id="232" name="Text Box 80"/>
          <p:cNvSpPr txBox="1">
            <a:spLocks noChangeArrowheads="1"/>
          </p:cNvSpPr>
          <p:nvPr/>
        </p:nvSpPr>
        <p:spPr bwMode="auto">
          <a:xfrm>
            <a:off x="2228057" y="5783345"/>
            <a:ext cx="1889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600" b="1" dirty="0">
                <a:solidFill>
                  <a:srgbClr val="FF9900"/>
                </a:solidFill>
                <a:latin typeface="Arial" charset="0"/>
              </a:rPr>
              <a:t>Booster Seat Law</a:t>
            </a:r>
          </a:p>
          <a:p>
            <a:pPr eaLnBrk="1" hangingPunct="1"/>
            <a:endParaRPr lang="en-US" altLang="en-US" dirty="0"/>
          </a:p>
        </p:txBody>
      </p:sp>
    </p:spTree>
    <p:extLst>
      <p:ext uri="{BB962C8B-B14F-4D97-AF65-F5344CB8AC3E}">
        <p14:creationId xmlns:p14="http://schemas.microsoft.com/office/powerpoint/2010/main" val="1378256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7315200" cy="838200"/>
          </a:xfrm>
        </p:spPr>
        <p:txBody>
          <a:bodyPr/>
          <a:lstStyle/>
          <a:p>
            <a:pPr algn="ctr"/>
            <a:r>
              <a:rPr lang="en-US" dirty="0" smtClean="0"/>
              <a:t>Advocacy Tips</a:t>
            </a:r>
            <a:endParaRPr lang="en-US" dirty="0"/>
          </a:p>
        </p:txBody>
      </p:sp>
      <p:sp>
        <p:nvSpPr>
          <p:cNvPr id="3" name="Content Placeholder 2"/>
          <p:cNvSpPr>
            <a:spLocks noGrp="1"/>
          </p:cNvSpPr>
          <p:nvPr>
            <p:ph idx="1"/>
          </p:nvPr>
        </p:nvSpPr>
        <p:spPr>
          <a:xfrm>
            <a:off x="2743200" y="1305910"/>
            <a:ext cx="7076090" cy="3875690"/>
          </a:xfrm>
        </p:spPr>
        <p:txBody>
          <a:bodyPr>
            <a:noAutofit/>
          </a:bodyPr>
          <a:lstStyle/>
          <a:p>
            <a:pPr marL="285750" lvl="2" indent="-285750">
              <a:spcBef>
                <a:spcPts val="0"/>
              </a:spcBef>
            </a:pPr>
            <a:r>
              <a:rPr lang="en-US" sz="1600" b="1" dirty="0">
                <a:latin typeface="+mj-lt"/>
              </a:rPr>
              <a:t>Take a Comprehensive Look at your Existing Law </a:t>
            </a:r>
          </a:p>
          <a:p>
            <a:pPr marL="0" lvl="2" indent="0">
              <a:spcBef>
                <a:spcPts val="0"/>
              </a:spcBef>
              <a:buNone/>
            </a:pPr>
            <a:endParaRPr lang="en-US" sz="1600" b="1" dirty="0">
              <a:latin typeface="+mj-lt"/>
            </a:endParaRPr>
          </a:p>
          <a:p>
            <a:pPr marL="285750" lvl="2" indent="-285750">
              <a:spcBef>
                <a:spcPts val="0"/>
              </a:spcBef>
            </a:pPr>
            <a:r>
              <a:rPr lang="en-US" sz="1600" b="1" dirty="0">
                <a:latin typeface="+mj-lt"/>
              </a:rPr>
              <a:t>Know Legislative Culture in Your State </a:t>
            </a:r>
          </a:p>
          <a:p>
            <a:pPr marL="731520" lvl="2">
              <a:spcBef>
                <a:spcPts val="0"/>
              </a:spcBef>
            </a:pPr>
            <a:r>
              <a:rPr lang="en-US" sz="1600" b="1" dirty="0">
                <a:latin typeface="+mj-lt"/>
              </a:rPr>
              <a:t>History of previous efforts</a:t>
            </a:r>
          </a:p>
          <a:p>
            <a:pPr marL="731520" lvl="2">
              <a:spcBef>
                <a:spcPts val="0"/>
              </a:spcBef>
            </a:pPr>
            <a:r>
              <a:rPr lang="en-US" sz="1600" b="1" dirty="0">
                <a:latin typeface="+mj-lt"/>
              </a:rPr>
              <a:t>Governor’s position on issue – House/Senate leadership</a:t>
            </a:r>
          </a:p>
          <a:p>
            <a:pPr marL="914400" lvl="2" indent="0">
              <a:spcBef>
                <a:spcPts val="0"/>
              </a:spcBef>
              <a:buNone/>
            </a:pPr>
            <a:endParaRPr lang="en-US" sz="1600" b="1" dirty="0">
              <a:latin typeface="+mj-lt"/>
            </a:endParaRPr>
          </a:p>
          <a:p>
            <a:pPr marL="285750" lvl="2" indent="-285750">
              <a:spcBef>
                <a:spcPts val="0"/>
              </a:spcBef>
            </a:pPr>
            <a:r>
              <a:rPr lang="en-US" sz="1600" b="1" dirty="0">
                <a:latin typeface="+mj-lt"/>
              </a:rPr>
              <a:t>Build a Strong Coalition of Supporters</a:t>
            </a:r>
          </a:p>
          <a:p>
            <a:pPr marL="731520" lvl="3" indent="-285750">
              <a:spcBef>
                <a:spcPts val="0"/>
              </a:spcBef>
            </a:pPr>
            <a:r>
              <a:rPr lang="en-US" sz="1600" b="1" dirty="0">
                <a:latin typeface="+mj-lt"/>
              </a:rPr>
              <a:t>Know your opposition</a:t>
            </a:r>
          </a:p>
          <a:p>
            <a:pPr marL="457200" lvl="3" indent="0">
              <a:spcBef>
                <a:spcPts val="0"/>
              </a:spcBef>
              <a:buNone/>
            </a:pPr>
            <a:endParaRPr lang="en-US" sz="1600" b="1" dirty="0">
              <a:latin typeface="+mj-lt"/>
            </a:endParaRPr>
          </a:p>
          <a:p>
            <a:pPr marL="285750" lvl="2" indent="-285750">
              <a:spcBef>
                <a:spcPts val="0"/>
              </a:spcBef>
            </a:pPr>
            <a:r>
              <a:rPr lang="en-US" sz="1600" b="1" dirty="0">
                <a:latin typeface="+mj-lt"/>
              </a:rPr>
              <a:t>Know </a:t>
            </a:r>
            <a:r>
              <a:rPr lang="en-US" sz="1600" b="1">
                <a:latin typeface="+mj-lt"/>
              </a:rPr>
              <a:t>what </a:t>
            </a:r>
            <a:r>
              <a:rPr lang="en-US" sz="1600" b="1" smtClean="0">
                <a:latin typeface="+mj-lt"/>
              </a:rPr>
              <a:t>you’re </a:t>
            </a:r>
            <a:r>
              <a:rPr lang="en-US" sz="1600" b="1" dirty="0">
                <a:latin typeface="+mj-lt"/>
              </a:rPr>
              <a:t>willing to compromise </a:t>
            </a:r>
          </a:p>
          <a:p>
            <a:pPr marL="0" lvl="2" indent="0">
              <a:spcBef>
                <a:spcPts val="0"/>
              </a:spcBef>
              <a:buNone/>
            </a:pPr>
            <a:endParaRPr lang="en-US" sz="1600" b="1" dirty="0">
              <a:latin typeface="+mj-lt"/>
            </a:endParaRPr>
          </a:p>
          <a:p>
            <a:pPr eaLnBrk="0" hangingPunct="0">
              <a:spcBef>
                <a:spcPts val="0"/>
              </a:spcBef>
            </a:pPr>
            <a:r>
              <a:rPr lang="en-US" altLang="en-US" sz="1600" b="1" dirty="0">
                <a:latin typeface="+mj-lt"/>
                <a:cs typeface="Arial" panose="020B0604020202020204" pitchFamily="34" charset="0"/>
              </a:rPr>
              <a:t>Legislation must be supported with Education and Enforcement</a:t>
            </a:r>
          </a:p>
          <a:p>
            <a:pPr marL="0" indent="0" eaLnBrk="0" hangingPunct="0">
              <a:spcBef>
                <a:spcPts val="0"/>
              </a:spcBef>
              <a:buNone/>
            </a:pPr>
            <a:endParaRPr lang="en-US" altLang="en-US" sz="1600" b="1" dirty="0">
              <a:latin typeface="+mj-lt"/>
              <a:cs typeface="Arial" panose="020B0604020202020204" pitchFamily="34" charset="0"/>
            </a:endParaRPr>
          </a:p>
          <a:p>
            <a:pPr eaLnBrk="0" hangingPunct="0">
              <a:spcBef>
                <a:spcPts val="0"/>
              </a:spcBef>
            </a:pPr>
            <a:r>
              <a:rPr lang="en-US" altLang="en-US" sz="1600" b="1" dirty="0">
                <a:latin typeface="+mj-lt"/>
                <a:cs typeface="Arial" panose="020B0604020202020204" pitchFamily="34" charset="0"/>
              </a:rPr>
              <a:t>Use the Media to help get your message out</a:t>
            </a:r>
          </a:p>
          <a:p>
            <a:pPr marL="0" indent="0" eaLnBrk="0" hangingPunct="0">
              <a:spcBef>
                <a:spcPct val="50000"/>
              </a:spcBef>
              <a:buNone/>
            </a:pPr>
            <a:endParaRPr lang="en-US" altLang="en-US" sz="1600" dirty="0">
              <a:latin typeface="+mj-lt"/>
              <a:cs typeface="Arial" panose="020B0604020202020204" pitchFamily="34" charset="0"/>
            </a:endParaRPr>
          </a:p>
        </p:txBody>
      </p:sp>
      <p:sp>
        <p:nvSpPr>
          <p:cNvPr id="5" name="TextBox 4"/>
          <p:cNvSpPr txBox="1"/>
          <p:nvPr/>
        </p:nvSpPr>
        <p:spPr>
          <a:xfrm>
            <a:off x="1897118" y="5334001"/>
            <a:ext cx="8382000" cy="646331"/>
          </a:xfrm>
          <a:prstGeom prst="rect">
            <a:avLst/>
          </a:prstGeom>
          <a:noFill/>
        </p:spPr>
        <p:txBody>
          <a:bodyPr wrap="square" rtlCol="0">
            <a:spAutoFit/>
          </a:bodyPr>
          <a:lstStyle/>
          <a:p>
            <a:r>
              <a:rPr lang="en-US" altLang="en-US" b="1" dirty="0">
                <a:solidFill>
                  <a:srgbClr val="FFCC66"/>
                </a:solidFill>
                <a:latin typeface="Arial" panose="020B0604020202020204" pitchFamily="34" charset="0"/>
                <a:cs typeface="Arial" panose="020B0604020202020204" pitchFamily="34" charset="0"/>
              </a:rPr>
              <a:t>Most importantly</a:t>
            </a:r>
            <a:r>
              <a:rPr lang="en-US" altLang="en-US" b="1" dirty="0">
                <a:solidFill>
                  <a:schemeClr val="bg1"/>
                </a:solidFill>
                <a:latin typeface="Arial" panose="020B0604020202020204" pitchFamily="34" charset="0"/>
                <a:cs typeface="Arial" panose="020B0604020202020204" pitchFamily="34" charset="0"/>
              </a:rPr>
              <a:t>, If the law doesn’t change, you have not failed!</a:t>
            </a:r>
            <a:r>
              <a:rPr lang="en-US" altLang="en-US" b="1" dirty="0">
                <a:latin typeface="Arial" panose="020B0604020202020204" pitchFamily="34" charset="0"/>
                <a:cs typeface="Arial" panose="020B0604020202020204" pitchFamily="34" charset="0"/>
              </a:rPr>
              <a:t>  </a:t>
            </a:r>
            <a:r>
              <a:rPr lang="en-US" altLang="en-US" b="1" i="1" dirty="0">
                <a:solidFill>
                  <a:srgbClr val="FFCC66"/>
                </a:solidFill>
                <a:latin typeface="Arial" panose="020B0604020202020204" pitchFamily="34" charset="0"/>
                <a:cs typeface="Arial" panose="020B0604020202020204" pitchFamily="34" charset="0"/>
              </a:rPr>
              <a:t>Stay in it for the long run</a:t>
            </a:r>
            <a:r>
              <a:rPr lang="en-US" altLang="en-US" b="1" i="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Be persistent and patient. </a:t>
            </a:r>
          </a:p>
        </p:txBody>
      </p:sp>
    </p:spTree>
    <p:extLst>
      <p:ext uri="{BB962C8B-B14F-4D97-AF65-F5344CB8AC3E}">
        <p14:creationId xmlns:p14="http://schemas.microsoft.com/office/powerpoint/2010/main" val="3751623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additional information</a:t>
            </a:r>
            <a:br>
              <a:rPr lang="en-US" dirty="0" smtClean="0"/>
            </a:br>
            <a:r>
              <a:rPr lang="en-US" dirty="0" smtClean="0"/>
              <a:t>contact:</a:t>
            </a:r>
            <a:endParaRPr lang="en-US" dirty="0"/>
          </a:p>
        </p:txBody>
      </p:sp>
      <p:sp>
        <p:nvSpPr>
          <p:cNvPr id="3" name="Content Placeholder 2"/>
          <p:cNvSpPr>
            <a:spLocks noGrp="1"/>
          </p:cNvSpPr>
          <p:nvPr>
            <p:ph idx="1"/>
          </p:nvPr>
        </p:nvSpPr>
        <p:spPr>
          <a:xfrm>
            <a:off x="3048000" y="2438401"/>
            <a:ext cx="6477000" cy="2514599"/>
          </a:xfrm>
        </p:spPr>
        <p:txBody>
          <a:bodyPr>
            <a:normAutofit/>
          </a:bodyPr>
          <a:lstStyle/>
          <a:p>
            <a:pPr marL="0" indent="0">
              <a:buNone/>
            </a:pPr>
            <a:r>
              <a:rPr lang="en-US" dirty="0" smtClean="0"/>
              <a:t>Stephanie Shaw</a:t>
            </a:r>
          </a:p>
          <a:p>
            <a:pPr marL="0" indent="0">
              <a:buNone/>
            </a:pPr>
            <a:r>
              <a:rPr lang="en-US" dirty="0" smtClean="0">
                <a:hlinkClick r:id="rId3"/>
              </a:rPr>
              <a:t>stephanie.shaw@ntsb.gov</a:t>
            </a:r>
            <a:endParaRPr lang="en-US" dirty="0"/>
          </a:p>
          <a:p>
            <a:pPr marL="0" indent="0">
              <a:buNone/>
            </a:pPr>
            <a:r>
              <a:rPr lang="en-US" dirty="0" smtClean="0"/>
              <a:t>(202) 314-6014</a:t>
            </a:r>
          </a:p>
          <a:p>
            <a:pPr marL="400050" lvl="1" indent="0">
              <a:buNone/>
            </a:pPr>
            <a:endParaRPr lang="en-US" dirty="0"/>
          </a:p>
        </p:txBody>
      </p:sp>
    </p:spTree>
    <p:extLst>
      <p:ext uri="{BB962C8B-B14F-4D97-AF65-F5344CB8AC3E}">
        <p14:creationId xmlns:p14="http://schemas.microsoft.com/office/powerpoint/2010/main" val="155082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1695</Words>
  <Application>Microsoft Office PowerPoint</Application>
  <PresentationFormat>Widescreen</PresentationFormat>
  <Paragraphs>262</Paragraphs>
  <Slides>40</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ＭＳ Ｐゴシック</vt:lpstr>
      <vt:lpstr>Arial</vt:lpstr>
      <vt:lpstr>Arial Bold</vt:lpstr>
      <vt:lpstr>Calibri</vt:lpstr>
      <vt:lpstr>Calibri Light</vt:lpstr>
      <vt:lpstr>Corbel</vt:lpstr>
      <vt:lpstr>Franklin Gothic Book</vt:lpstr>
      <vt:lpstr>Times New Roman</vt:lpstr>
      <vt:lpstr>Wingdings</vt:lpstr>
      <vt:lpstr>Office Theme</vt:lpstr>
      <vt:lpstr>1_Office Theme</vt:lpstr>
      <vt:lpstr>Town Meeting on CPS Laws</vt:lpstr>
      <vt:lpstr>Safe Kids Town Meeting: New Wave of Child Passenger Safety Laws  </vt:lpstr>
      <vt:lpstr>Background</vt:lpstr>
      <vt:lpstr>PowerPoint Presentation</vt:lpstr>
      <vt:lpstr>NTSB Most Wanted List</vt:lpstr>
      <vt:lpstr>The Impact of Motor Vehicle Crashes on Public Health</vt:lpstr>
      <vt:lpstr>Child Passenger Safety Laws</vt:lpstr>
      <vt:lpstr>Advocacy Tips</vt:lpstr>
      <vt:lpstr>For additional information contact:</vt:lpstr>
      <vt:lpstr>    How To Save A Life: Improving Child Passenger Safety Laws</vt:lpstr>
      <vt:lpstr>Objectives</vt:lpstr>
      <vt:lpstr>PowerPoint Presentation</vt:lpstr>
      <vt:lpstr>PowerPoint Presentation</vt:lpstr>
      <vt:lpstr>PowerPoint Presentation</vt:lpstr>
      <vt:lpstr>REAR FACING CAR SAFETY SEATS</vt:lpstr>
      <vt:lpstr>PowerPoint Presentation</vt:lpstr>
      <vt:lpstr>A car traveling at 30 MPH hits a tree…</vt:lpstr>
      <vt:lpstr>PowerPoint Presentation</vt:lpstr>
      <vt:lpstr>PowerPoint Presentation</vt:lpstr>
      <vt:lpstr>PowerPoint Presentation</vt:lpstr>
      <vt:lpstr>PowerPoint Presentation</vt:lpstr>
      <vt:lpstr>PowerPoint Presentation</vt:lpstr>
      <vt:lpstr>Legislation is effective!</vt:lpstr>
      <vt:lpstr>The language of legislation</vt:lpstr>
      <vt:lpstr>The language of legislation</vt:lpstr>
      <vt:lpstr>Rear Facing CPS Laws</vt:lpstr>
      <vt:lpstr>The take home</vt:lpstr>
      <vt:lpstr>     California Child Passenger Safety Law  Safe Kids Worldwide &amp;  American Academy of Pediatrics  Webinar November 3, 2015  Kate Bernacki, MPH   Kate.Bernacki@cdph.ca.gov  Coordinator, Vehicle Occupant Safety Program, California Department of Public Health  Funding for this program was provided by a grant from the California Office of Traffic Safety,  through the National Highway Traffic Safety Administration   </vt:lpstr>
      <vt:lpstr>PowerPoint Presentation</vt:lpstr>
      <vt:lpstr>CA CPS Parent Brochure (2012)</vt:lpstr>
      <vt:lpstr>POTENTIAL NEXT STEPS Partners – Pulling together expert team to develop uniform message, offer funding, decide on educational materials, timing/roll out. Costs/Money – Translation, printing, media buys, distribution. Types of materials – PSA, radio, social media, websites, brochures, posters, Roll Call video. Distribution – Local Safe Kids Coalitions/Chapters, local Public Health Departments, state and local law enforcement, hospitals, pediatricians, fire departments, daycares and schools.  </vt:lpstr>
      <vt:lpstr>Assessing Advocacy:</vt:lpstr>
      <vt:lpstr>The Need for Advocacy</vt:lpstr>
      <vt:lpstr>Recommendations</vt:lpstr>
      <vt:lpstr>PowerPoint Presentation</vt:lpstr>
      <vt:lpstr>Advocacy in Action </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Kids Town Meeting: New Wave of Child Passenger Safety Laws</dc:title>
  <dc:creator>Reuben Overmark</dc:creator>
  <cp:lastModifiedBy>Reuben Overmark</cp:lastModifiedBy>
  <cp:revision>11</cp:revision>
  <dcterms:created xsi:type="dcterms:W3CDTF">2015-11-02T21:10:33Z</dcterms:created>
  <dcterms:modified xsi:type="dcterms:W3CDTF">2015-11-04T21:27:58Z</dcterms:modified>
</cp:coreProperties>
</file>